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28"/>
  </p:notesMasterIdLst>
  <p:sldIdLst>
    <p:sldId id="256" r:id="rId2"/>
    <p:sldId id="257" r:id="rId3"/>
    <p:sldId id="477" r:id="rId4"/>
    <p:sldId id="258" r:id="rId5"/>
    <p:sldId id="613" r:id="rId6"/>
    <p:sldId id="275" r:id="rId7"/>
    <p:sldId id="475" r:id="rId8"/>
    <p:sldId id="296" r:id="rId9"/>
    <p:sldId id="274" r:id="rId10"/>
    <p:sldId id="277" r:id="rId11"/>
    <p:sldId id="266" r:id="rId12"/>
    <p:sldId id="267" r:id="rId13"/>
    <p:sldId id="268" r:id="rId14"/>
    <p:sldId id="276" r:id="rId15"/>
    <p:sldId id="614" r:id="rId16"/>
    <p:sldId id="610" r:id="rId17"/>
    <p:sldId id="611" r:id="rId18"/>
    <p:sldId id="273" r:id="rId19"/>
    <p:sldId id="270" r:id="rId20"/>
    <p:sldId id="612" r:id="rId21"/>
    <p:sldId id="259" r:id="rId22"/>
    <p:sldId id="260" r:id="rId23"/>
    <p:sldId id="263" r:id="rId24"/>
    <p:sldId id="261" r:id="rId25"/>
    <p:sldId id="262" r:id="rId26"/>
    <p:sldId id="4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AE676-A7AF-452D-8BB1-8CF74061F672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BAD5E-76F2-42D7-BFCC-A4E1064DB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5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F009B-AA83-4291-81BE-194F11CE190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3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E94A7-C4C0-4312-9A43-1209F3AEDD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9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81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56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401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0502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414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398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240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522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320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47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86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39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61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4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78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05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00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3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54D2-4365-4A1C-B550-C6115828F367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03820-AEB7-4107-83BD-ECF934E751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8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8/04/solving-an-image-captioning-task-using-deep-learning/" TargetMode="External"/><Relationship Id="rId2" Type="http://schemas.openxmlformats.org/officeDocument/2006/relationships/hyperlink" Target="https://downloads.hindawi.com/journals/wcmc/2020/8909458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jisrt.com/assets/upload/files/IJISRT21JUN776.pdf" TargetMode="External"/><Relationship Id="rId5" Type="http://schemas.openxmlformats.org/officeDocument/2006/relationships/hyperlink" Target="https://arxiv.org/pdf/1706.03762.pdf" TargetMode="External"/><Relationship Id="rId4" Type="http://schemas.openxmlformats.org/officeDocument/2006/relationships/hyperlink" Target="https://cs.stanford.edu/people/karpathy/cvpr2015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2.2.x/" TargetMode="External"/><Relationship Id="rId2" Type="http://schemas.openxmlformats.org/officeDocument/2006/relationships/hyperlink" Target="https://keras.io/examples/vision/image_captio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grok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codataset.org/#hom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80E8-B736-DC7B-1B4E-F72758E9B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9761"/>
            <a:ext cx="10550324" cy="182509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50000"/>
                  </a:schemeClr>
                </a:solidFill>
              </a:rPr>
              <a:t>Automatic Image Captioning</a:t>
            </a:r>
            <a:endParaRPr lang="en-IN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EEFD6-152E-9FB6-47EF-A0BEFE1A8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933143"/>
            <a:ext cx="9448800" cy="68580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N" sz="5400" b="1" dirty="0">
                <a:solidFill>
                  <a:schemeClr val="accent2">
                    <a:lumMod val="75000"/>
                  </a:schemeClr>
                </a:solidFill>
              </a:rPr>
              <a:t>Group 13</a:t>
            </a:r>
          </a:p>
        </p:txBody>
      </p:sp>
    </p:spTree>
    <p:extLst>
      <p:ext uri="{BB962C8B-B14F-4D97-AF65-F5344CB8AC3E}">
        <p14:creationId xmlns:p14="http://schemas.microsoft.com/office/powerpoint/2010/main" val="291013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5162-9DE5-4919-9D99-C3CDD9E1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958" y="551309"/>
            <a:ext cx="8450062" cy="434112"/>
          </a:xfrm>
        </p:spPr>
        <p:txBody>
          <a:bodyPr>
            <a:normAutofit fontScale="90000"/>
          </a:bodyPr>
          <a:lstStyle/>
          <a:p>
            <a:r>
              <a:rPr lang="en-IN" sz="2900" dirty="0">
                <a:solidFill>
                  <a:srgbClr val="81BC00"/>
                </a:solidFill>
                <a:latin typeface="Arial" charset="0"/>
                <a:cs typeface="Arial" charset="0"/>
              </a:rPr>
              <a:t>Metrics with Different models</a:t>
            </a:r>
            <a:endParaRPr lang="en-US" sz="2900" dirty="0">
              <a:solidFill>
                <a:srgbClr val="81BC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5170E-EE3C-4EFA-B47F-B2030936B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7122268"/>
              </p:ext>
            </p:extLst>
          </p:nvPr>
        </p:nvGraphicFramePr>
        <p:xfrm>
          <a:off x="648070" y="1881505"/>
          <a:ext cx="9026629" cy="30030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04058">
                  <a:extLst>
                    <a:ext uri="{9D8B030D-6E8A-4147-A177-3AD203B41FA5}">
                      <a16:colId xmlns:a16="http://schemas.microsoft.com/office/drawing/2014/main" val="2712622314"/>
                    </a:ext>
                  </a:extLst>
                </a:gridCol>
                <a:gridCol w="1284034">
                  <a:extLst>
                    <a:ext uri="{9D8B030D-6E8A-4147-A177-3AD203B41FA5}">
                      <a16:colId xmlns:a16="http://schemas.microsoft.com/office/drawing/2014/main" val="4167481820"/>
                    </a:ext>
                  </a:extLst>
                </a:gridCol>
                <a:gridCol w="762697">
                  <a:extLst>
                    <a:ext uri="{9D8B030D-6E8A-4147-A177-3AD203B41FA5}">
                      <a16:colId xmlns:a16="http://schemas.microsoft.com/office/drawing/2014/main" val="1489686829"/>
                    </a:ext>
                  </a:extLst>
                </a:gridCol>
                <a:gridCol w="1180545">
                  <a:extLst>
                    <a:ext uri="{9D8B030D-6E8A-4147-A177-3AD203B41FA5}">
                      <a16:colId xmlns:a16="http://schemas.microsoft.com/office/drawing/2014/main" val="1682461421"/>
                    </a:ext>
                  </a:extLst>
                </a:gridCol>
                <a:gridCol w="1307456">
                  <a:extLst>
                    <a:ext uri="{9D8B030D-6E8A-4147-A177-3AD203B41FA5}">
                      <a16:colId xmlns:a16="http://schemas.microsoft.com/office/drawing/2014/main" val="1649810113"/>
                    </a:ext>
                  </a:extLst>
                </a:gridCol>
                <a:gridCol w="1307456">
                  <a:extLst>
                    <a:ext uri="{9D8B030D-6E8A-4147-A177-3AD203B41FA5}">
                      <a16:colId xmlns:a16="http://schemas.microsoft.com/office/drawing/2014/main" val="1541867669"/>
                    </a:ext>
                  </a:extLst>
                </a:gridCol>
                <a:gridCol w="1307456">
                  <a:extLst>
                    <a:ext uri="{9D8B030D-6E8A-4147-A177-3AD203B41FA5}">
                      <a16:colId xmlns:a16="http://schemas.microsoft.com/office/drawing/2014/main" val="1519027979"/>
                    </a:ext>
                  </a:extLst>
                </a:gridCol>
                <a:gridCol w="872927">
                  <a:extLst>
                    <a:ext uri="{9D8B030D-6E8A-4147-A177-3AD203B41FA5}">
                      <a16:colId xmlns:a16="http://schemas.microsoft.com/office/drawing/2014/main" val="2203744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Architecture/model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Epoch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IN" sz="1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endParaRPr lang="en-IN" sz="1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Validation Accuracy</a:t>
                      </a:r>
                      <a:endParaRPr lang="en-IN" sz="1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Validation Loss</a:t>
                      </a:r>
                      <a:endParaRPr lang="en-IN" sz="1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Bleu score</a:t>
                      </a: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136722"/>
                  </a:ext>
                </a:extLst>
              </a:tr>
              <a:tr h="1938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8K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LSTM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2.7868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1.288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21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30K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LSTM 30k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10 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3.9605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2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1.28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2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8K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CNN-Transformers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11.21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0.4002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15.5382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8.17</a:t>
                      </a: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84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30K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CNN-Transformers 30k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0.50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11.07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15.44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8.188</a:t>
                      </a: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44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30K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RESNET150</a:t>
                      </a:r>
                      <a:endParaRPr lang="en-IN" sz="13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2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1.9591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IN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7.0931</a:t>
                      </a:r>
                    </a:p>
                  </a:txBody>
                  <a:tcPr marL="80898" marR="8089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665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010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35888BD-8E00-43C7-9056-814E6DE34CB7}"/>
              </a:ext>
            </a:extLst>
          </p:cNvPr>
          <p:cNvSpPr/>
          <p:nvPr/>
        </p:nvSpPr>
        <p:spPr>
          <a:xfrm>
            <a:off x="2469642" y="2103268"/>
            <a:ext cx="4867276" cy="25431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7C988-D026-7E16-59DC-562428DF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2" y="484693"/>
            <a:ext cx="8124825" cy="430789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rgbClr val="81BC00"/>
                </a:solidFill>
                <a:latin typeface="Arial" charset="0"/>
                <a:cs typeface="Arial" charset="0"/>
              </a:rPr>
              <a:t>Deployment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A4BAA-14F7-E92A-F5C4-F7B8268F5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249" y="2150558"/>
            <a:ext cx="3114675" cy="2882265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Flask frame work for API</a:t>
            </a:r>
          </a:p>
          <a:p>
            <a:r>
              <a:rPr lang="en-IN" dirty="0" err="1"/>
              <a:t>Ngrok</a:t>
            </a:r>
            <a:r>
              <a:rPr lang="en-IN" dirty="0"/>
              <a:t> – proxy for public access</a:t>
            </a:r>
          </a:p>
          <a:p>
            <a:r>
              <a:rPr lang="en-IN" dirty="0"/>
              <a:t>Deployed saved mode in Flask</a:t>
            </a:r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E6878DF1-45B2-486F-96D4-056CB5FB4056}"/>
              </a:ext>
            </a:extLst>
          </p:cNvPr>
          <p:cNvSpPr/>
          <p:nvPr/>
        </p:nvSpPr>
        <p:spPr>
          <a:xfrm>
            <a:off x="637634" y="3024811"/>
            <a:ext cx="1112872" cy="700088"/>
          </a:xfrm>
          <a:prstGeom prst="flowChartMulti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Browser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AF4241-13AA-4457-914F-9CAA54B38D8A}"/>
              </a:ext>
            </a:extLst>
          </p:cNvPr>
          <p:cNvSpPr/>
          <p:nvPr/>
        </p:nvSpPr>
        <p:spPr>
          <a:xfrm>
            <a:off x="2583942" y="2684531"/>
            <a:ext cx="1171575" cy="6315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Ngrok</a:t>
            </a:r>
            <a:endParaRPr lang="en-US" sz="1200" dirty="0"/>
          </a:p>
          <a:p>
            <a:pPr algn="ctr"/>
            <a:r>
              <a:rPr lang="en-US" sz="1000" dirty="0"/>
              <a:t>(Gateway)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73F057-1166-469E-ABE0-0F2A427D3C10}"/>
              </a:ext>
            </a:extLst>
          </p:cNvPr>
          <p:cNvSpPr/>
          <p:nvPr/>
        </p:nvSpPr>
        <p:spPr>
          <a:xfrm>
            <a:off x="4473100" y="2676207"/>
            <a:ext cx="1171575" cy="6315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FastAPI</a:t>
            </a:r>
            <a:endParaRPr lang="en-US" sz="1200" dirty="0"/>
          </a:p>
          <a:p>
            <a:pPr algn="ctr"/>
            <a:r>
              <a:rPr lang="en-US" sz="1000" dirty="0"/>
              <a:t>(</a:t>
            </a:r>
            <a:r>
              <a:rPr lang="en-US" sz="1000" dirty="0" err="1"/>
              <a:t>WebAPI</a:t>
            </a:r>
            <a:r>
              <a:rPr lang="en-US" sz="1000" dirty="0"/>
              <a:t>)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295489F4-F654-4FEA-8C3D-FDD847E23B83}"/>
              </a:ext>
            </a:extLst>
          </p:cNvPr>
          <p:cNvSpPr/>
          <p:nvPr/>
        </p:nvSpPr>
        <p:spPr>
          <a:xfrm>
            <a:off x="6266500" y="2919007"/>
            <a:ext cx="890036" cy="672683"/>
          </a:xfrm>
          <a:prstGeom prst="flowChartMultidocumen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Web pages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BEF2E4-C359-4E26-8EE5-3F33CA1ABB19}"/>
              </a:ext>
            </a:extLst>
          </p:cNvPr>
          <p:cNvSpPr/>
          <p:nvPr/>
        </p:nvSpPr>
        <p:spPr>
          <a:xfrm>
            <a:off x="4225449" y="3875667"/>
            <a:ext cx="1666875" cy="688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Machine Learning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62230-E863-4199-BF0D-4ECA9FB1AB2E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3755517" y="2991961"/>
            <a:ext cx="717583" cy="8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5F0F9B-F4E2-4A77-A80B-F6AD5A291F0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5058887" y="3307715"/>
            <a:ext cx="1" cy="56795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3C399F-8D88-47EB-964D-4255821F7AE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1750506" y="3374855"/>
            <a:ext cx="7191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DC0A6E0-4EFA-485C-B7D6-7E0F8F263083}"/>
              </a:ext>
            </a:extLst>
          </p:cNvPr>
          <p:cNvSpPr txBox="1"/>
          <p:nvPr/>
        </p:nvSpPr>
        <p:spPr>
          <a:xfrm>
            <a:off x="4443974" y="2073488"/>
            <a:ext cx="177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3F68B93-1075-4F61-8553-A33699A3967F}"/>
              </a:ext>
            </a:extLst>
          </p:cNvPr>
          <p:cNvCxnSpPr>
            <a:stCxn id="20" idx="1"/>
            <a:endCxn id="6" idx="3"/>
          </p:cNvCxnSpPr>
          <p:nvPr/>
        </p:nvCxnSpPr>
        <p:spPr>
          <a:xfrm flipH="1">
            <a:off x="1750506" y="3374855"/>
            <a:ext cx="719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265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01A1-98CA-7A9A-0DFD-0FD4FFD7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14" y="408677"/>
            <a:ext cx="8475416" cy="764020"/>
          </a:xfrm>
        </p:spPr>
        <p:txBody>
          <a:bodyPr>
            <a:normAutofit/>
          </a:bodyPr>
          <a:lstStyle/>
          <a:p>
            <a:r>
              <a:rPr lang="en-IN" sz="2600" dirty="0">
                <a:solidFill>
                  <a:srgbClr val="81BC00"/>
                </a:solidFill>
                <a:latin typeface="Arial" charset="0"/>
                <a:cs typeface="Arial" charset="0"/>
              </a:rPr>
              <a:t>Model Deployment -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BEF06-4BA4-2AAF-5A27-14A780C1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939" y="1873822"/>
            <a:ext cx="7238837" cy="1293028"/>
          </a:xfrm>
          <a:prstGeom prst="rect">
            <a:avLst/>
          </a:prstGeom>
          <a:solidFill>
            <a:schemeClr val="tx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3D9CC-EDAE-BA89-EDA2-44E054F4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084" y="3762524"/>
            <a:ext cx="6950350" cy="2821244"/>
          </a:xfrm>
          <a:prstGeom prst="rect">
            <a:avLst/>
          </a:prstGeom>
          <a:solidFill>
            <a:schemeClr val="tx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CAD6B-89E1-7B9B-97D3-B5FAA2A13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44" y="1885242"/>
            <a:ext cx="4136994" cy="3914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149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619D-D72A-E132-0CC1-3263FC2F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550" y="383373"/>
            <a:ext cx="7734300" cy="492927"/>
          </a:xfrm>
        </p:spPr>
        <p:txBody>
          <a:bodyPr>
            <a:normAutofit/>
          </a:bodyPr>
          <a:lstStyle/>
          <a:p>
            <a:r>
              <a:rPr lang="en-IN" sz="2600" dirty="0">
                <a:solidFill>
                  <a:srgbClr val="81BC00"/>
                </a:solidFill>
                <a:latin typeface="Arial" charset="0"/>
                <a:cs typeface="Arial" charset="0"/>
              </a:rPr>
              <a:t>User Interface screens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F3480-FC80-6915-4B1E-E7213032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" y="1550438"/>
            <a:ext cx="5748846" cy="5069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D42C3-BB35-4D90-C29A-C91D6959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1375902"/>
            <a:ext cx="5400674" cy="55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03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9D3E-ED0F-24B9-2D48-F20A86F0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900" y="641742"/>
            <a:ext cx="8572500" cy="597702"/>
          </a:xfrm>
        </p:spPr>
        <p:txBody>
          <a:bodyPr>
            <a:normAutofit/>
          </a:bodyPr>
          <a:lstStyle/>
          <a:p>
            <a:r>
              <a:rPr lang="en-IN" sz="2600" dirty="0">
                <a:solidFill>
                  <a:srgbClr val="81BC00"/>
                </a:solidFill>
                <a:latin typeface="Arial" charset="0"/>
                <a:cs typeface="Arial" charset="0"/>
              </a:rPr>
              <a:t>Source / Version control management - GIT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087D0-C1C1-E029-785B-4F79BE75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62" y="1409699"/>
            <a:ext cx="7032174" cy="50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8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9F55-1453-4417-9261-43282F46B9B4}"/>
              </a:ext>
            </a:extLst>
          </p:cNvPr>
          <p:cNvSpPr txBox="1">
            <a:spLocks/>
          </p:cNvSpPr>
          <p:nvPr/>
        </p:nvSpPr>
        <p:spPr>
          <a:xfrm>
            <a:off x="5805997" y="315656"/>
            <a:ext cx="6595924" cy="586596"/>
          </a:xfrm>
          <a:prstGeom prst="rect">
            <a:avLst/>
          </a:prstGeom>
        </p:spPr>
        <p:txBody>
          <a:bodyPr/>
          <a:lstStyle>
            <a:lvl1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009BDF"/>
                </a:solidFill>
                <a:latin typeface="+mj-lt"/>
                <a:ea typeface="+mj-ea"/>
                <a:cs typeface="+mj-cs"/>
              </a:defRPr>
            </a:lvl1pPr>
            <a:lvl2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600" cap="all" dirty="0">
                <a:solidFill>
                  <a:srgbClr val="81BC00"/>
                </a:solidFill>
                <a:latin typeface="Arial" charset="0"/>
                <a:cs typeface="Arial" charset="0"/>
              </a:rPr>
              <a:t>Applicability in the Real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42E24-F4EF-4F9A-92EB-71633243FB9C}"/>
              </a:ext>
            </a:extLst>
          </p:cNvPr>
          <p:cNvSpPr txBox="1"/>
          <p:nvPr/>
        </p:nvSpPr>
        <p:spPr>
          <a:xfrm>
            <a:off x="1305017" y="2175029"/>
            <a:ext cx="839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search in commercial and Industrial applications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1337" y="3500846"/>
            <a:ext cx="10646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search : Identify object and search in ecommerce sites.</a:t>
            </a:r>
          </a:p>
          <a:p>
            <a:r>
              <a:rPr lang="en-US" dirty="0"/>
              <a:t>Google Photos : Classify your photos to mountains and sea etc</a:t>
            </a:r>
          </a:p>
          <a:p>
            <a:endParaRPr lang="en-US" dirty="0"/>
          </a:p>
          <a:p>
            <a:r>
              <a:rPr lang="en-US" dirty="0"/>
              <a:t>Google Lens     : Image recognition </a:t>
            </a:r>
          </a:p>
          <a:p>
            <a:endParaRPr lang="en-US" dirty="0"/>
          </a:p>
          <a:p>
            <a:r>
              <a:rPr lang="en-US" dirty="0"/>
              <a:t>Skin Vision          : Lets  you confirm weather a skin condition can be skin cancer or not</a:t>
            </a:r>
          </a:p>
          <a:p>
            <a:endParaRPr lang="en-US" dirty="0"/>
          </a:p>
          <a:p>
            <a:r>
              <a:rPr lang="en-US" dirty="0"/>
              <a:t>Face book         : Using AI to classify, segmentation and finding patterns in pictures</a:t>
            </a:r>
          </a:p>
        </p:txBody>
      </p:sp>
    </p:spTree>
    <p:extLst>
      <p:ext uri="{BB962C8B-B14F-4D97-AF65-F5344CB8AC3E}">
        <p14:creationId xmlns:p14="http://schemas.microsoft.com/office/powerpoint/2010/main" val="2266724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4"/>
          <p:cNvSpPr>
            <a:spLocks noChangeShapeType="1"/>
          </p:cNvSpPr>
          <p:nvPr/>
        </p:nvSpPr>
        <p:spPr bwMode="auto">
          <a:xfrm>
            <a:off x="4078931" y="1784202"/>
            <a:ext cx="2380838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15"/>
          <p:cNvSpPr>
            <a:spLocks noChangeShapeType="1"/>
          </p:cNvSpPr>
          <p:nvPr/>
        </p:nvSpPr>
        <p:spPr bwMode="auto">
          <a:xfrm>
            <a:off x="4831539" y="2898667"/>
            <a:ext cx="1628230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>
            <a:off x="4831542" y="4013132"/>
            <a:ext cx="1628229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17"/>
          <p:cNvSpPr>
            <a:spLocks noChangeShapeType="1"/>
          </p:cNvSpPr>
          <p:nvPr/>
        </p:nvSpPr>
        <p:spPr bwMode="auto">
          <a:xfrm>
            <a:off x="4078932" y="5140473"/>
            <a:ext cx="2380837" cy="0"/>
          </a:xfrm>
          <a:prstGeom prst="line">
            <a:avLst/>
          </a:pr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1604971" y="1271673"/>
            <a:ext cx="3177400" cy="4368454"/>
          </a:xfrm>
          <a:custGeom>
            <a:avLst/>
            <a:gdLst>
              <a:gd name="T0" fmla="*/ 0 w 1970"/>
              <a:gd name="T1" fmla="*/ 2575 h 2719"/>
              <a:gd name="T2" fmla="*/ 610 w 1970"/>
              <a:gd name="T3" fmla="*/ 2719 h 2719"/>
              <a:gd name="T4" fmla="*/ 1970 w 1970"/>
              <a:gd name="T5" fmla="*/ 1360 h 2719"/>
              <a:gd name="T6" fmla="*/ 610 w 1970"/>
              <a:gd name="T7" fmla="*/ 0 h 2719"/>
              <a:gd name="T8" fmla="*/ 0 w 1970"/>
              <a:gd name="T9" fmla="*/ 144 h 2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0" h="2719">
                <a:moveTo>
                  <a:pt x="0" y="2575"/>
                </a:moveTo>
                <a:cubicBezTo>
                  <a:pt x="183" y="2667"/>
                  <a:pt x="391" y="2719"/>
                  <a:pt x="610" y="2719"/>
                </a:cubicBezTo>
                <a:cubicBezTo>
                  <a:pt x="1361" y="2719"/>
                  <a:pt x="1970" y="2111"/>
                  <a:pt x="1970" y="1360"/>
                </a:cubicBezTo>
                <a:cubicBezTo>
                  <a:pt x="1970" y="608"/>
                  <a:pt x="1361" y="0"/>
                  <a:pt x="610" y="0"/>
                </a:cubicBezTo>
                <a:cubicBezTo>
                  <a:pt x="391" y="0"/>
                  <a:pt x="183" y="52"/>
                  <a:pt x="0" y="144"/>
                </a:cubicBezTo>
              </a:path>
            </a:pathLst>
          </a:custGeom>
          <a:noFill/>
          <a:ln w="254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6"/>
          <p:cNvSpPr>
            <a:spLocks/>
          </p:cNvSpPr>
          <p:nvPr/>
        </p:nvSpPr>
        <p:spPr bwMode="auto">
          <a:xfrm>
            <a:off x="3843916" y="5010090"/>
            <a:ext cx="260766" cy="260766"/>
          </a:xfrm>
          <a:prstGeom prst="ellipse">
            <a:avLst/>
          </a:prstGeom>
          <a:solidFill>
            <a:schemeClr val="accent6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7"/>
          <p:cNvSpPr>
            <a:spLocks/>
          </p:cNvSpPr>
          <p:nvPr/>
        </p:nvSpPr>
        <p:spPr bwMode="auto">
          <a:xfrm>
            <a:off x="4572676" y="3884335"/>
            <a:ext cx="258865" cy="257594"/>
          </a:xfrm>
          <a:prstGeom prst="ellipse">
            <a:avLst/>
          </a:prstGeom>
          <a:solidFill>
            <a:schemeClr val="accent4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8"/>
          <p:cNvSpPr>
            <a:spLocks/>
          </p:cNvSpPr>
          <p:nvPr/>
        </p:nvSpPr>
        <p:spPr bwMode="auto">
          <a:xfrm>
            <a:off x="4572676" y="2769872"/>
            <a:ext cx="258865" cy="257594"/>
          </a:xfrm>
          <a:prstGeom prst="ellipse">
            <a:avLst/>
          </a:pr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9"/>
          <p:cNvSpPr>
            <a:spLocks/>
          </p:cNvSpPr>
          <p:nvPr/>
        </p:nvSpPr>
        <p:spPr bwMode="auto">
          <a:xfrm>
            <a:off x="3843916" y="1653819"/>
            <a:ext cx="260766" cy="260766"/>
          </a:xfrm>
          <a:prstGeom prst="ellipse">
            <a:avLst/>
          </a:prstGeom>
          <a:solidFill>
            <a:schemeClr val="tx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15" tIns="45708" rIns="91415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347282" y="1334630"/>
            <a:ext cx="927245" cy="89914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29" tIns="91415" rIns="0" bIns="0" rtlCol="0" anchor="ctr"/>
          <a:lstStyle/>
          <a:p>
            <a:pPr algn="ctr"/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347282" y="2449095"/>
            <a:ext cx="927245" cy="8991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29" tIns="91415" rIns="0" bIns="0" rtlCol="0" anchor="ctr"/>
          <a:lstStyle/>
          <a:p>
            <a:pPr algn="ctr"/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6347282" y="3563559"/>
            <a:ext cx="927245" cy="8991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29" tIns="91415" rIns="0" bIns="0" rtlCol="0" anchor="ctr"/>
          <a:lstStyle/>
          <a:p>
            <a:pPr algn="ctr"/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6347282" y="4690900"/>
            <a:ext cx="927245" cy="89914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29" tIns="91415" rIns="0" bIns="0" rtlCol="0" anchor="ctr"/>
          <a:lstStyle/>
          <a:p>
            <a:pPr algn="ctr"/>
            <a:endParaRPr lang="en-US" sz="3199" dirty="0">
              <a:solidFill>
                <a:srgbClr val="FFFF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61926" y="3450531"/>
            <a:ext cx="198002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r>
              <a:rPr lang="en-US" sz="2000" dirty="0">
                <a:latin typeface="+mj-lt"/>
              </a:rPr>
              <a:t>Insert</a:t>
            </a:r>
            <a:r>
              <a:rPr lang="id-ID" sz="2000" dirty="0">
                <a:latin typeface="+mj-lt"/>
              </a:rPr>
              <a:t> title here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86752" y="2877161"/>
            <a:ext cx="3177399" cy="60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299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Challenges</a:t>
            </a:r>
            <a:endParaRPr lang="id-ID" sz="3299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571588" y="138753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541621" y="1494377"/>
            <a:ext cx="385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30k training is taking long time and Google </a:t>
            </a:r>
            <a:r>
              <a:rPr lang="en-US" sz="1200" dirty="0" err="1"/>
              <a:t>colab’s</a:t>
            </a:r>
            <a:r>
              <a:rPr lang="en-US" sz="1200" dirty="0"/>
              <a:t> runtime is getting frequently disconnected.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571588" y="247977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532231" y="2678902"/>
            <a:ext cx="3320627" cy="278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/>
              <a:t>Understanding the Transformer model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571588" y="357202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571589" y="3920314"/>
            <a:ext cx="3320627" cy="48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/>
              <a:t>There is no significant accuracy difference between from 8k and 30k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571588" y="466426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Insert title here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571589" y="4924173"/>
            <a:ext cx="3320627" cy="48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/>
              <a:t>Taken more time to deep study on literatures, papers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614376" y="1466147"/>
            <a:ext cx="39305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 dirty="0">
                <a:solidFill>
                  <a:srgbClr val="FFFFFF"/>
                </a:solidFill>
                <a:latin typeface="Flaticon" panose="02000603000000000000" pitchFamily="2" charset="0"/>
              </a:rPr>
              <a:t>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614376" y="2580611"/>
            <a:ext cx="39305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 dirty="0">
                <a:solidFill>
                  <a:srgbClr val="FFFFFF"/>
                </a:solidFill>
                <a:latin typeface="Flaticon" panose="02000603000000000000" pitchFamily="2" charset="0"/>
              </a:rPr>
              <a:t>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14376" y="3695076"/>
            <a:ext cx="39305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 dirty="0">
                <a:solidFill>
                  <a:srgbClr val="FFFFFF"/>
                </a:solidFill>
                <a:latin typeface="Flaticon" panose="02000603000000000000" pitchFamily="2" charset="0"/>
              </a:rPr>
              <a:t>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614376" y="4822416"/>
            <a:ext cx="39305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9" dirty="0">
                <a:solidFill>
                  <a:srgbClr val="FFFFFF"/>
                </a:solidFill>
                <a:latin typeface="Flaticon" panose="02000603000000000000" pitchFamily="2" charset="0"/>
              </a:rPr>
              <a:t>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C3DEF8-DAE8-402D-8DF2-499A991AC8F0}"/>
              </a:ext>
            </a:extLst>
          </p:cNvPr>
          <p:cNvSpPr txBox="1">
            <a:spLocks/>
          </p:cNvSpPr>
          <p:nvPr/>
        </p:nvSpPr>
        <p:spPr>
          <a:xfrm>
            <a:off x="8977475" y="324534"/>
            <a:ext cx="2776375" cy="586596"/>
          </a:xfrm>
          <a:prstGeom prst="rect">
            <a:avLst/>
          </a:prstGeom>
        </p:spPr>
        <p:txBody>
          <a:bodyPr/>
          <a:lstStyle>
            <a:lvl1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009BDF"/>
                </a:solidFill>
                <a:latin typeface="+mj-lt"/>
                <a:ea typeface="+mj-ea"/>
                <a:cs typeface="+mj-cs"/>
              </a:defRPr>
            </a:lvl1pPr>
            <a:lvl2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600" cap="all" dirty="0">
                <a:solidFill>
                  <a:srgbClr val="81BC00"/>
                </a:solidFill>
                <a:latin typeface="Arial" charset="0"/>
                <a:cs typeface="Arial" charset="0"/>
              </a:rPr>
              <a:t>Challenges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2F9EFE-C06C-4C0B-AA4D-6FB3F78F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36" y="1590972"/>
            <a:ext cx="401135" cy="3981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80F4ABF-DB19-4779-99A6-89941C1F5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305" y="2699580"/>
            <a:ext cx="401135" cy="3981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0CFD14-5707-43A8-B3E7-FECFE0F2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862" y="3814044"/>
            <a:ext cx="401135" cy="3981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92D84B-093C-4FDF-82B2-276EC490D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98" y="4959438"/>
            <a:ext cx="401135" cy="3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6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F6FF-78AD-4532-80C1-B015F15264B9}"/>
              </a:ext>
            </a:extLst>
          </p:cNvPr>
          <p:cNvSpPr txBox="1">
            <a:spLocks/>
          </p:cNvSpPr>
          <p:nvPr/>
        </p:nvSpPr>
        <p:spPr>
          <a:xfrm>
            <a:off x="7581901" y="324534"/>
            <a:ext cx="4171950" cy="586596"/>
          </a:xfrm>
          <a:prstGeom prst="rect">
            <a:avLst/>
          </a:prstGeom>
        </p:spPr>
        <p:txBody>
          <a:bodyPr/>
          <a:lstStyle>
            <a:lvl1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009BDF"/>
                </a:solidFill>
                <a:latin typeface="+mj-lt"/>
                <a:ea typeface="+mj-ea"/>
                <a:cs typeface="+mj-cs"/>
              </a:defRPr>
            </a:lvl1pPr>
            <a:lvl2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2076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600" cap="all" dirty="0">
                <a:solidFill>
                  <a:srgbClr val="81BC00"/>
                </a:solidFill>
                <a:latin typeface="Arial" charset="0"/>
                <a:cs typeface="Arial" charset="0"/>
              </a:rPr>
              <a:t>Literature Review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5A2A7B-0A88-4ECE-9ED1-5F29B7147379}"/>
              </a:ext>
            </a:extLst>
          </p:cNvPr>
          <p:cNvSpPr/>
          <p:nvPr/>
        </p:nvSpPr>
        <p:spPr>
          <a:xfrm>
            <a:off x="1352550" y="2248585"/>
            <a:ext cx="9505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 Image Captioning Based on ResNet50 and LSTM with Soft Attention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 Image Captioning using Deep Learning (CNN and LSTM) in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Visual-Semantic Alignments for Generating Image Descriptions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Attention Is All You Need Link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 Image Caption Generation System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1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17F4-5817-62D0-3F78-A971B5D2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50" y="359514"/>
            <a:ext cx="2695575" cy="559602"/>
          </a:xfrm>
        </p:spPr>
        <p:txBody>
          <a:bodyPr>
            <a:normAutofit/>
          </a:bodyPr>
          <a:lstStyle/>
          <a:p>
            <a:pPr algn="l" defTabSz="1020763" fontAlgn="base">
              <a:spcAft>
                <a:spcPct val="0"/>
              </a:spcAft>
            </a:pPr>
            <a:r>
              <a:rPr lang="en-IN" sz="2600" dirty="0">
                <a:solidFill>
                  <a:srgbClr val="81BC00"/>
                </a:solidFill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D4DF-37D7-06F9-560D-26CA0AA0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2DFC31-6E13-BCFE-F244-EBC768F82EB9}"/>
              </a:ext>
            </a:extLst>
          </p:cNvPr>
          <p:cNvSpPr txBox="1">
            <a:spLocks/>
          </p:cNvSpPr>
          <p:nvPr/>
        </p:nvSpPr>
        <p:spPr>
          <a:xfrm>
            <a:off x="1057343" y="2766461"/>
            <a:ext cx="8915400" cy="1849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hlinkClick r:id="rId2"/>
              </a:rPr>
              <a:t>https://keras.io/examples/vision/image_captioning/</a:t>
            </a:r>
            <a:endParaRPr lang="en-IN" dirty="0"/>
          </a:p>
          <a:p>
            <a:r>
              <a:rPr lang="en-IN" dirty="0">
                <a:hlinkClick r:id="rId3"/>
              </a:rPr>
              <a:t>https://flask.palletsprojects.com/en/2.2.x/</a:t>
            </a:r>
            <a:endParaRPr lang="en-IN" dirty="0"/>
          </a:p>
          <a:p>
            <a:r>
              <a:rPr lang="en-IN" dirty="0">
                <a:hlinkClick r:id="rId4"/>
              </a:rPr>
              <a:t>https://ngrok.com/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8021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55F2BE-6AA8-4115-B636-84D817902C83}"/>
              </a:ext>
            </a:extLst>
          </p:cNvPr>
          <p:cNvSpPr/>
          <p:nvPr/>
        </p:nvSpPr>
        <p:spPr>
          <a:xfrm>
            <a:off x="4070447" y="2967335"/>
            <a:ext cx="40511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600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972F-8D2F-35F5-3413-4D2A443B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441" y="562424"/>
            <a:ext cx="8376542" cy="593028"/>
          </a:xfrm>
        </p:spPr>
        <p:txBody>
          <a:bodyPr/>
          <a:lstStyle/>
          <a:p>
            <a:r>
              <a:rPr lang="en-US" sz="3200" dirty="0">
                <a:solidFill>
                  <a:srgbClr val="81BC00"/>
                </a:solidFill>
                <a:latin typeface="Arial" charset="0"/>
                <a:cs typeface="Arial" charset="0"/>
              </a:rPr>
              <a:t>Team Introduction</a:t>
            </a:r>
            <a:endParaRPr lang="en-IN" sz="3200" dirty="0">
              <a:solidFill>
                <a:srgbClr val="81BC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ADB9C-C670-4FD4-9AC5-7F90CB4E97C1}"/>
              </a:ext>
            </a:extLst>
          </p:cNvPr>
          <p:cNvSpPr/>
          <p:nvPr/>
        </p:nvSpPr>
        <p:spPr>
          <a:xfrm>
            <a:off x="960906" y="3129614"/>
            <a:ext cx="1713390" cy="1766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5C715-9BC2-43D2-9512-B7B35E7F5907}"/>
              </a:ext>
            </a:extLst>
          </p:cNvPr>
          <p:cNvSpPr/>
          <p:nvPr/>
        </p:nvSpPr>
        <p:spPr>
          <a:xfrm>
            <a:off x="674500" y="5292209"/>
            <a:ext cx="228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Hari Krishna </a:t>
            </a:r>
            <a:r>
              <a:rPr lang="en-US" dirty="0" err="1"/>
              <a:t>Suguru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0BD79-8ED6-4766-9C6B-C6DB86DFEC76}"/>
              </a:ext>
            </a:extLst>
          </p:cNvPr>
          <p:cNvSpPr/>
          <p:nvPr/>
        </p:nvSpPr>
        <p:spPr>
          <a:xfrm>
            <a:off x="4733198" y="5292209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Keerthi Pakala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4F0B7-3392-40E2-9C8E-AF44ED3B3044}"/>
              </a:ext>
            </a:extLst>
          </p:cNvPr>
          <p:cNvSpPr/>
          <p:nvPr/>
        </p:nvSpPr>
        <p:spPr>
          <a:xfrm>
            <a:off x="4644502" y="3129614"/>
            <a:ext cx="1713390" cy="1766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900C9-1FC8-4C18-B426-B9F2F92F18BF}"/>
              </a:ext>
            </a:extLst>
          </p:cNvPr>
          <p:cNvSpPr/>
          <p:nvPr/>
        </p:nvSpPr>
        <p:spPr>
          <a:xfrm>
            <a:off x="8359165" y="5107543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Manohar Rao Pagadala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A3D721-6535-4B1A-91D1-D82EE8B52810}"/>
              </a:ext>
            </a:extLst>
          </p:cNvPr>
          <p:cNvSpPr/>
          <p:nvPr/>
        </p:nvSpPr>
        <p:spPr>
          <a:xfrm>
            <a:off x="8880630" y="3037282"/>
            <a:ext cx="1713390" cy="15274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88EEB-94A6-4E8C-B259-1405410E4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892" y="3033994"/>
            <a:ext cx="2113530" cy="18841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34AE18-104A-48C1-9740-AE295CD09F51}"/>
              </a:ext>
            </a:extLst>
          </p:cNvPr>
          <p:cNvSpPr txBox="1"/>
          <p:nvPr/>
        </p:nvSpPr>
        <p:spPr>
          <a:xfrm>
            <a:off x="4328933" y="5661541"/>
            <a:ext cx="344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Having 5+ years of experience in Business to Business (B2B), Business to Customer (B2C) Test automation in health care , eCommerce applications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87222-2036-4D51-A36E-BB51D98B7E62}"/>
              </a:ext>
            </a:extLst>
          </p:cNvPr>
          <p:cNvSpPr txBox="1"/>
          <p:nvPr/>
        </p:nvSpPr>
        <p:spPr>
          <a:xfrm>
            <a:off x="8424909" y="5661541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Having 23 years of experience in Factory Automation, Manufacturing Operations Management and PLM in Automotive and Aerospace industries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B27474-E35D-43EE-ADCA-D737A0DC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58" y="3125014"/>
            <a:ext cx="1713390" cy="17931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D6E302-B6B1-406A-95B7-1D9048C3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52" y="3040771"/>
            <a:ext cx="2178614" cy="19384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dist="50800" sx="1000" sy="1000" algn="ctr" rotWithShape="0">
              <a:schemeClr val="tx1">
                <a:alpha val="97000"/>
              </a:scheme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15AC1F-1DC6-4F88-93FA-D378574428E4}"/>
              </a:ext>
            </a:extLst>
          </p:cNvPr>
          <p:cNvSpPr/>
          <p:nvPr/>
        </p:nvSpPr>
        <p:spPr>
          <a:xfrm>
            <a:off x="428263" y="5661541"/>
            <a:ext cx="333882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Having 18+ years experience in Full stack solution Architect, developed in Security and Telecom systems</a:t>
            </a:r>
            <a:r>
              <a:rPr lang="en-US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653496-1C90-4799-B33B-4D709E4DB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502" y="3033994"/>
            <a:ext cx="1879571" cy="194520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C127A9F-49E1-4864-9604-E29EE3B319D3}"/>
              </a:ext>
            </a:extLst>
          </p:cNvPr>
          <p:cNvSpPr/>
          <p:nvPr/>
        </p:nvSpPr>
        <p:spPr>
          <a:xfrm>
            <a:off x="4599935" y="1006527"/>
            <a:ext cx="1924138" cy="1820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NAYAN ANAND Mentor</a:t>
            </a:r>
          </a:p>
        </p:txBody>
      </p:sp>
    </p:spTree>
    <p:extLst>
      <p:ext uri="{BB962C8B-B14F-4D97-AF65-F5344CB8AC3E}">
        <p14:creationId xmlns:p14="http://schemas.microsoft.com/office/powerpoint/2010/main" val="316267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F2E8-C7D9-45AA-A87F-334952CD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0" y="3006557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Reference slides</a:t>
            </a:r>
          </a:p>
        </p:txBody>
      </p:sp>
    </p:spTree>
    <p:extLst>
      <p:ext uri="{BB962C8B-B14F-4D97-AF65-F5344CB8AC3E}">
        <p14:creationId xmlns:p14="http://schemas.microsoft.com/office/powerpoint/2010/main" val="37625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AFC7-10BC-C8EC-02A0-521295A0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In Machine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EF20-4671-B858-FE15-53C306C70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50"/>
            <a:ext cx="8915400" cy="502920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Gathering Data</a:t>
            </a:r>
          </a:p>
          <a:p>
            <a:pPr lvl="1"/>
            <a:r>
              <a:rPr lang="en-IN" dirty="0"/>
              <a:t>Downloading data </a:t>
            </a:r>
            <a:r>
              <a:rPr lang="en-IN" dirty="0">
                <a:hlinkClick r:id="rId2"/>
              </a:rPr>
              <a:t>https://cocodataset.org/#home</a:t>
            </a:r>
            <a:endParaRPr lang="en-IN" dirty="0"/>
          </a:p>
          <a:p>
            <a:pPr lvl="1"/>
            <a:r>
              <a:rPr lang="en-IN" dirty="0"/>
              <a:t>Train Images – 83K/13GB</a:t>
            </a:r>
          </a:p>
          <a:p>
            <a:pPr lvl="1"/>
            <a:r>
              <a:rPr lang="en-IN" dirty="0"/>
              <a:t>Test Images – 41K/6GB</a:t>
            </a:r>
          </a:p>
          <a:p>
            <a:r>
              <a:rPr lang="en-IN" dirty="0"/>
              <a:t>Preparing the Data</a:t>
            </a:r>
          </a:p>
          <a:p>
            <a:pPr lvl="1"/>
            <a:r>
              <a:rPr lang="en-IN" dirty="0"/>
              <a:t>Transforming and resizing data</a:t>
            </a:r>
          </a:p>
          <a:p>
            <a:r>
              <a:rPr lang="en-IN" dirty="0"/>
              <a:t>Choosing Model</a:t>
            </a:r>
          </a:p>
          <a:p>
            <a:pPr lvl="1"/>
            <a:r>
              <a:rPr lang="en-IN" dirty="0"/>
              <a:t>RESNET-152 pretrained model</a:t>
            </a:r>
          </a:p>
          <a:p>
            <a:pPr lvl="1"/>
            <a:r>
              <a:rPr lang="en-IN" dirty="0"/>
              <a:t>Common Object in Context (COCO) – Image recognition</a:t>
            </a:r>
          </a:p>
          <a:p>
            <a:r>
              <a:rPr lang="en-IN" dirty="0"/>
              <a:t>Training</a:t>
            </a:r>
          </a:p>
          <a:p>
            <a:pPr lvl="1"/>
            <a:r>
              <a:rPr lang="en-IN" dirty="0"/>
              <a:t>Training model with 5 </a:t>
            </a:r>
            <a:r>
              <a:rPr lang="en-IN" dirty="0" err="1"/>
              <a:t>epocs</a:t>
            </a:r>
            <a:endParaRPr lang="en-IN" dirty="0"/>
          </a:p>
          <a:p>
            <a:r>
              <a:rPr lang="en-IN" dirty="0"/>
              <a:t>Evaluation</a:t>
            </a:r>
          </a:p>
          <a:p>
            <a:r>
              <a:rPr lang="en-IN" dirty="0"/>
              <a:t>Hyperparameter Turning</a:t>
            </a:r>
          </a:p>
          <a:p>
            <a:r>
              <a:rPr lang="en-IN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739744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10AA-92DE-4943-6096-8382A69A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B3B5D-6E26-D72A-5089-5D12DA6D8A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837" y="2074862"/>
            <a:ext cx="8368812" cy="395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789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4071-9D0E-3CFC-BFB4-4E184590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model in </a:t>
            </a:r>
            <a:r>
              <a:rPr lang="en-IN" dirty="0" err="1"/>
              <a:t>VSCode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5D254-6AB6-6B42-1298-0CC8A6986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96" y="1445452"/>
            <a:ext cx="7757491" cy="53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4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A9DC-C74A-5191-642C-65AF39DF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40C4B-3B9C-1EFB-6D1D-C6160D75D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Existing sample has large data set i.e. 83K.</a:t>
            </a:r>
          </a:p>
          <a:p>
            <a:r>
              <a:rPr lang="en-IN" dirty="0"/>
              <a:t>Training model with 5 </a:t>
            </a:r>
            <a:r>
              <a:rPr lang="en-IN" dirty="0" err="1"/>
              <a:t>epoc</a:t>
            </a:r>
            <a:r>
              <a:rPr lang="en-IN" dirty="0"/>
              <a:t> /128 batch size taking long time (days) in normal laptop</a:t>
            </a:r>
          </a:p>
          <a:p>
            <a:r>
              <a:rPr lang="en-IN" dirty="0"/>
              <a:t>Some libraries are modified over a period of time, explored alternative to fix issues</a:t>
            </a:r>
          </a:p>
        </p:txBody>
      </p:sp>
    </p:spTree>
    <p:extLst>
      <p:ext uri="{BB962C8B-B14F-4D97-AF65-F5344CB8AC3E}">
        <p14:creationId xmlns:p14="http://schemas.microsoft.com/office/powerpoint/2010/main" val="37395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D9D7-8632-3838-C2A8-CE25E874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27067-26DC-3304-6F40-97C8210EA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Developing our own model and Train it on Flicker dataset</a:t>
            </a:r>
          </a:p>
          <a:p>
            <a:r>
              <a:rPr lang="en-IN" dirty="0"/>
              <a:t>Predicting multi object text sentence</a:t>
            </a:r>
          </a:p>
          <a:p>
            <a:r>
              <a:rPr lang="en-IN" dirty="0"/>
              <a:t>Enhance existing (RESNET150) model to RESNET 50</a:t>
            </a:r>
          </a:p>
          <a:p>
            <a:r>
              <a:rPr lang="en-IN" dirty="0"/>
              <a:t>Benchmarking performance among the models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94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1471-A14B-4CE9-B0EE-35655027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53DEA-A29F-4362-9551-74D79536F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*Final Report/PPT Format: It will consist of a Word Doc. &amp; PPT , covering the title, problem statement, literature review, methodologies, outcomes in stages and final outcomes, challenges, and applicability in the real world. The first page should contain tittle and group number &amp; team members name . While presenting Demonstration is a must. Expected first draft to be submitted to mentors on 4rth September.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5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3D06-B7ED-4E89-8463-F841E463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037" y="385886"/>
            <a:ext cx="8267700" cy="50685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81BC00"/>
                </a:solidFill>
                <a:latin typeface="Arial" charset="0"/>
                <a:cs typeface="Arial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1D2BF-15CF-4801-94A3-E69498EE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629900" cy="214884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Captioning the images with proper description is a popular research area of Artificial Intelligence. A good description of an image is often said as “Visualizing a picture in the mind”. The generation of descriptions from the image is a challenging task that can help and have a great impact in various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0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AF176E0-FC9D-4028-B7A7-383619B6C66D}"/>
              </a:ext>
            </a:extLst>
          </p:cNvPr>
          <p:cNvSpPr/>
          <p:nvPr/>
        </p:nvSpPr>
        <p:spPr>
          <a:xfrm>
            <a:off x="6580316" y="4012567"/>
            <a:ext cx="5611683" cy="271670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ADAD3-67FB-EAA9-9BBA-6DE0F48D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158" y="292757"/>
            <a:ext cx="8387918" cy="60034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81BC00"/>
                </a:solidFill>
                <a:latin typeface="Arial" charset="0"/>
                <a:cs typeface="Arial" charset="0"/>
              </a:rPr>
              <a:t>Overview</a:t>
            </a:r>
            <a:endParaRPr lang="en-IN" sz="3200" dirty="0">
              <a:solidFill>
                <a:srgbClr val="81BC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B4C735-4F3B-EE16-FC89-041E22F37884}"/>
              </a:ext>
            </a:extLst>
          </p:cNvPr>
          <p:cNvSpPr txBox="1">
            <a:spLocks/>
          </p:cNvSpPr>
          <p:nvPr/>
        </p:nvSpPr>
        <p:spPr>
          <a:xfrm>
            <a:off x="838200" y="2176756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466E37-BDFB-4D61-8DAA-83875D840B2F}"/>
              </a:ext>
            </a:extLst>
          </p:cNvPr>
          <p:cNvSpPr/>
          <p:nvPr/>
        </p:nvSpPr>
        <p:spPr>
          <a:xfrm>
            <a:off x="577331" y="1390841"/>
            <a:ext cx="2928007" cy="2621728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A6735E-AA31-412B-9526-1C410B2145D9}"/>
              </a:ext>
            </a:extLst>
          </p:cNvPr>
          <p:cNvGrpSpPr/>
          <p:nvPr/>
        </p:nvGrpSpPr>
        <p:grpSpPr>
          <a:xfrm>
            <a:off x="1406385" y="1424559"/>
            <a:ext cx="1345297" cy="1209544"/>
            <a:chOff x="2236641" y="2602314"/>
            <a:chExt cx="1223412" cy="1243975"/>
          </a:xfrm>
        </p:grpSpPr>
        <p:pic>
          <p:nvPicPr>
            <p:cNvPr id="7" name="Graphic 6" descr="Target with solid fill">
              <a:extLst>
                <a:ext uri="{FF2B5EF4-FFF2-40B4-BE49-F238E27FC236}">
                  <a16:creationId xmlns:a16="http://schemas.microsoft.com/office/drawing/2014/main" id="{C94D94BD-95CC-4EBA-A0D8-FDB578BB4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2675" y="260231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9696DF-F112-4D4A-8CD2-A23A3695A750}"/>
                </a:ext>
              </a:extLst>
            </p:cNvPr>
            <p:cNvSpPr txBox="1"/>
            <p:nvPr/>
          </p:nvSpPr>
          <p:spPr>
            <a:xfrm>
              <a:off x="2236641" y="3476957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Objective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569A4D-80D7-472B-8768-488CF005B0B4}"/>
              </a:ext>
            </a:extLst>
          </p:cNvPr>
          <p:cNvSpPr txBox="1"/>
          <p:nvPr/>
        </p:nvSpPr>
        <p:spPr>
          <a:xfrm>
            <a:off x="625904" y="2599474"/>
            <a:ext cx="2943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Build an </a:t>
            </a: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Image captioning model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generate properly formed English sentences  to describe the content of selected image.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9AB6DC-A53C-4F88-904B-D2AB90F387F3}"/>
              </a:ext>
            </a:extLst>
          </p:cNvPr>
          <p:cNvSpPr/>
          <p:nvPr/>
        </p:nvSpPr>
        <p:spPr>
          <a:xfrm>
            <a:off x="4378808" y="1390840"/>
            <a:ext cx="2943529" cy="2621727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7D770-2E6E-4E3A-B420-CF0E5C33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058" y="1458351"/>
            <a:ext cx="729942" cy="776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1A0539-3C11-4669-8CC5-9FEE8697816E}"/>
              </a:ext>
            </a:extLst>
          </p:cNvPr>
          <p:cNvSpPr txBox="1"/>
          <p:nvPr/>
        </p:nvSpPr>
        <p:spPr>
          <a:xfrm>
            <a:off x="5271573" y="223463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90B0BF-1F49-49D5-9071-EBCD889C70E3}"/>
              </a:ext>
            </a:extLst>
          </p:cNvPr>
          <p:cNvSpPr/>
          <p:nvPr/>
        </p:nvSpPr>
        <p:spPr>
          <a:xfrm>
            <a:off x="5271573" y="2678254"/>
            <a:ext cx="1217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Flickr8k</a:t>
            </a:r>
          </a:p>
          <a:p>
            <a:r>
              <a:rPr lang="en-IN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Flickr30k</a:t>
            </a:r>
          </a:p>
          <a:p>
            <a:r>
              <a:rPr lang="en-IN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MSCOCO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BF02F-001B-4C1B-92FB-47521E73F94B}"/>
              </a:ext>
            </a:extLst>
          </p:cNvPr>
          <p:cNvSpPr/>
          <p:nvPr/>
        </p:nvSpPr>
        <p:spPr>
          <a:xfrm>
            <a:off x="8556340" y="1390840"/>
            <a:ext cx="3175412" cy="2636444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02">
            <a:extLst>
              <a:ext uri="{FF2B5EF4-FFF2-40B4-BE49-F238E27FC236}">
                <a16:creationId xmlns:a16="http://schemas.microsoft.com/office/drawing/2014/main" id="{B09A1156-6EC0-42DA-BF1E-11AA2065B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382" y="1486909"/>
            <a:ext cx="840131" cy="750909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C6C220-C3E6-4785-9337-DF59159217A2}"/>
              </a:ext>
            </a:extLst>
          </p:cNvPr>
          <p:cNvSpPr txBox="1"/>
          <p:nvPr/>
        </p:nvSpPr>
        <p:spPr>
          <a:xfrm>
            <a:off x="9811073" y="2302532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Tools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0ED1E3-556A-4A35-94CA-F1BB640563B0}"/>
              </a:ext>
            </a:extLst>
          </p:cNvPr>
          <p:cNvSpPr/>
          <p:nvPr/>
        </p:nvSpPr>
        <p:spPr>
          <a:xfrm>
            <a:off x="8809887" y="2555864"/>
            <a:ext cx="27352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Natural Language Toolkit, TensorFlow, </a:t>
            </a:r>
          </a:p>
          <a:p>
            <a:r>
              <a:rPr lang="en-IN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Keras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</a:p>
          <a:p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Transformers</a:t>
            </a:r>
          </a:p>
          <a:p>
            <a:r>
              <a:rPr lang="en-IN" dirty="0">
                <a:latin typeface="Times New Roman" panose="02020603050405020304" pitchFamily="18" charset="0"/>
              </a:rPr>
              <a:t>GitHub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9996617-332C-4F2A-B4D5-AF437CB4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53" y="4012569"/>
            <a:ext cx="6018063" cy="271670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8K, 30K LSTM  with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8K, 30K CNN with Transformer model using Flicker dataset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Existing RESNET150 model using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 dataset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B7F775-C9F3-4721-9637-A1635A558750}"/>
              </a:ext>
            </a:extLst>
          </p:cNvPr>
          <p:cNvSpPr/>
          <p:nvPr/>
        </p:nvSpPr>
        <p:spPr>
          <a:xfrm>
            <a:off x="6580316" y="4012566"/>
            <a:ext cx="5421184" cy="273818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performance metrics between models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caption prediction with BLEU (Bilingual Evaluation Understudy) score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Deployed Model in Flask and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Ngrok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is uploaded in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4612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 animBg="1"/>
      <p:bldP spid="9" grpId="0"/>
      <p:bldP spid="13" grpId="0" animBg="1"/>
      <p:bldP spid="14" grpId="0"/>
      <p:bldP spid="15" grpId="0"/>
      <p:bldP spid="17" grpId="0" animBg="1"/>
      <p:bldP spid="16" grpId="0" animBg="1"/>
      <p:bldP spid="18" grpId="0"/>
      <p:bldP spid="19" grpId="0"/>
      <p:bldP spid="21" grpId="0" uiExpand="1" build="p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F26-1D18-3230-EFEA-9AB70719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656" y="373914"/>
            <a:ext cx="8610600" cy="1293028"/>
          </a:xfrm>
        </p:spPr>
        <p:txBody>
          <a:bodyPr/>
          <a:lstStyle/>
          <a:p>
            <a:r>
              <a:rPr lang="en-IN" dirty="0"/>
              <a:t>MODEL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2939FA-E8D3-E6FE-7135-A4979A8BC973}"/>
              </a:ext>
            </a:extLst>
          </p:cNvPr>
          <p:cNvSpPr/>
          <p:nvPr/>
        </p:nvSpPr>
        <p:spPr>
          <a:xfrm>
            <a:off x="990601" y="2805113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6FC39-C651-773C-F63D-0326D4E39323}"/>
              </a:ext>
            </a:extLst>
          </p:cNvPr>
          <p:cNvSpPr/>
          <p:nvPr/>
        </p:nvSpPr>
        <p:spPr>
          <a:xfrm>
            <a:off x="2976563" y="2814637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RESNET152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29ECD-A350-F9C0-25B0-BD33C79C89EA}"/>
              </a:ext>
            </a:extLst>
          </p:cNvPr>
          <p:cNvSpPr/>
          <p:nvPr/>
        </p:nvSpPr>
        <p:spPr>
          <a:xfrm>
            <a:off x="5019676" y="2814636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Sequential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04373-B422-D49E-578B-B99932CD204B}"/>
              </a:ext>
            </a:extLst>
          </p:cNvPr>
          <p:cNvSpPr/>
          <p:nvPr/>
        </p:nvSpPr>
        <p:spPr>
          <a:xfrm>
            <a:off x="6962776" y="2811945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Lienear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31AF96-D375-72F8-0226-87DA39C68190}"/>
              </a:ext>
            </a:extLst>
          </p:cNvPr>
          <p:cNvSpPr/>
          <p:nvPr/>
        </p:nvSpPr>
        <p:spPr>
          <a:xfrm>
            <a:off x="8974931" y="2794558"/>
            <a:ext cx="1774029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Batch Normalization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93344D-5D73-E3C5-DC39-7764A19E88A0}"/>
              </a:ext>
            </a:extLst>
          </p:cNvPr>
          <p:cNvSpPr/>
          <p:nvPr/>
        </p:nvSpPr>
        <p:spPr>
          <a:xfrm>
            <a:off x="3205655" y="4818511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Embedding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E4A44E-D1CC-5AE2-A93D-CBB317B8723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509838" y="3105151"/>
            <a:ext cx="466725" cy="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56FE1F-9D21-142D-4B42-2553B0F89F89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4495800" y="3114674"/>
            <a:ext cx="5238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D9CCB7-0507-F804-0D35-6C2C4BB5D4C2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6538913" y="3111983"/>
            <a:ext cx="423863" cy="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1BE764D-04EA-60E8-A5F1-F7AB4ABBBE09}"/>
              </a:ext>
            </a:extLst>
          </p:cNvPr>
          <p:cNvSpPr/>
          <p:nvPr/>
        </p:nvSpPr>
        <p:spPr>
          <a:xfrm>
            <a:off x="1016794" y="2814636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3D0F07-8322-764F-EC76-0C3DC1DF3F94}"/>
              </a:ext>
            </a:extLst>
          </p:cNvPr>
          <p:cNvSpPr/>
          <p:nvPr/>
        </p:nvSpPr>
        <p:spPr>
          <a:xfrm>
            <a:off x="3002756" y="2824160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RESNET152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D20903-BE1D-39B1-4DE7-315B0FF0C743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8482013" y="3094596"/>
            <a:ext cx="492918" cy="1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9BBD0BD-2125-5172-61A7-C95513584086}"/>
              </a:ext>
            </a:extLst>
          </p:cNvPr>
          <p:cNvSpPr/>
          <p:nvPr/>
        </p:nvSpPr>
        <p:spPr>
          <a:xfrm>
            <a:off x="2802835" y="2320787"/>
            <a:ext cx="8184874" cy="146539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CC40B08-BFD2-4E03-26BD-25ED9E0D3102}"/>
              </a:ext>
            </a:extLst>
          </p:cNvPr>
          <p:cNvSpPr txBox="1"/>
          <p:nvPr/>
        </p:nvSpPr>
        <p:spPr>
          <a:xfrm>
            <a:off x="2768048" y="1997765"/>
            <a:ext cx="156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ENCODER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09735B-B7C2-9F07-653F-EB437D9E2340}"/>
              </a:ext>
            </a:extLst>
          </p:cNvPr>
          <p:cNvSpPr/>
          <p:nvPr/>
        </p:nvSpPr>
        <p:spPr>
          <a:xfrm>
            <a:off x="2802835" y="4434729"/>
            <a:ext cx="8184874" cy="146539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6B13C83-DC96-6F41-B2B1-418D82F1CE06}"/>
              </a:ext>
            </a:extLst>
          </p:cNvPr>
          <p:cNvSpPr/>
          <p:nvPr/>
        </p:nvSpPr>
        <p:spPr>
          <a:xfrm>
            <a:off x="7807601" y="4818511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LSTM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D5A9326-20EE-7E97-E595-9BC1ED4E0F4C}"/>
              </a:ext>
            </a:extLst>
          </p:cNvPr>
          <p:cNvSpPr/>
          <p:nvPr/>
        </p:nvSpPr>
        <p:spPr>
          <a:xfrm>
            <a:off x="5257802" y="4825716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53F57FA-2951-5195-D435-750FAFACA789}"/>
              </a:ext>
            </a:extLst>
          </p:cNvPr>
          <p:cNvCxnSpPr>
            <a:cxnSpLocks/>
            <a:stCxn id="68" idx="1"/>
            <a:endCxn id="70" idx="3"/>
          </p:cNvCxnSpPr>
          <p:nvPr/>
        </p:nvCxnSpPr>
        <p:spPr>
          <a:xfrm flipH="1">
            <a:off x="6777039" y="5118549"/>
            <a:ext cx="1030562" cy="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9560258-9725-4416-60E8-AACD990C7400}"/>
              </a:ext>
            </a:extLst>
          </p:cNvPr>
          <p:cNvSpPr/>
          <p:nvPr/>
        </p:nvSpPr>
        <p:spPr>
          <a:xfrm>
            <a:off x="978902" y="4826269"/>
            <a:ext cx="151923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37CDC78-A461-7E9F-91C8-8CA028869587}"/>
              </a:ext>
            </a:extLst>
          </p:cNvPr>
          <p:cNvCxnSpPr>
            <a:cxnSpLocks/>
            <a:stCxn id="16" idx="1"/>
            <a:endCxn id="72" idx="3"/>
          </p:cNvCxnSpPr>
          <p:nvPr/>
        </p:nvCxnSpPr>
        <p:spPr>
          <a:xfrm flipH="1">
            <a:off x="2498139" y="5118549"/>
            <a:ext cx="707516" cy="7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C31088B-36CF-3BD2-6C37-0A08C780BB8A}"/>
              </a:ext>
            </a:extLst>
          </p:cNvPr>
          <p:cNvSpPr txBox="1"/>
          <p:nvPr/>
        </p:nvSpPr>
        <p:spPr>
          <a:xfrm>
            <a:off x="2768047" y="4076880"/>
            <a:ext cx="156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DECODER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A4ECFC0E-D273-9B73-662B-6BBC72146DA2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8482015" y="3094596"/>
            <a:ext cx="2266945" cy="2023950"/>
          </a:xfrm>
          <a:prstGeom prst="bentConnector3">
            <a:avLst>
              <a:gd name="adj1" fmla="val -100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BEE85A2-86D1-775B-4F03-D3648F4CAFA1}"/>
              </a:ext>
            </a:extLst>
          </p:cNvPr>
          <p:cNvSpPr txBox="1"/>
          <p:nvPr/>
        </p:nvSpPr>
        <p:spPr>
          <a:xfrm>
            <a:off x="4218543" y="2329960"/>
            <a:ext cx="176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features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64A5A0-6D0A-87AA-C9EF-71D8206269A1}"/>
              </a:ext>
            </a:extLst>
          </p:cNvPr>
          <p:cNvSpPr txBox="1"/>
          <p:nvPr/>
        </p:nvSpPr>
        <p:spPr>
          <a:xfrm>
            <a:off x="2239980" y="2348826"/>
            <a:ext cx="176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image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D9C3B55-904F-824E-78AA-1D63EDE8D44E}"/>
              </a:ext>
            </a:extLst>
          </p:cNvPr>
          <p:cNvSpPr txBox="1"/>
          <p:nvPr/>
        </p:nvSpPr>
        <p:spPr>
          <a:xfrm>
            <a:off x="936593" y="4347513"/>
            <a:ext cx="2133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Predicted caption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3DA6FCE-9F5D-B78A-49DF-FCB45A373494}"/>
              </a:ext>
            </a:extLst>
          </p:cNvPr>
          <p:cNvSpPr txBox="1"/>
          <p:nvPr/>
        </p:nvSpPr>
        <p:spPr>
          <a:xfrm>
            <a:off x="4617607" y="4393038"/>
            <a:ext cx="2133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Predicts (max)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BCD1E45-1C7D-876B-7C97-E54AE7B142F2}"/>
              </a:ext>
            </a:extLst>
          </p:cNvPr>
          <p:cNvSpPr txBox="1"/>
          <p:nvPr/>
        </p:nvSpPr>
        <p:spPr>
          <a:xfrm>
            <a:off x="3125924" y="4365634"/>
            <a:ext cx="2133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captions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BEDF9D4-CFD9-6677-BB7C-9C5670E55EA0}"/>
              </a:ext>
            </a:extLst>
          </p:cNvPr>
          <p:cNvSpPr txBox="1"/>
          <p:nvPr/>
        </p:nvSpPr>
        <p:spPr>
          <a:xfrm>
            <a:off x="8162953" y="4440030"/>
            <a:ext cx="1260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features</a:t>
            </a:r>
            <a:endParaRPr lang="en-IN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0830237-4789-47FE-C851-70FAEA1B6A5B}"/>
              </a:ext>
            </a:extLst>
          </p:cNvPr>
          <p:cNvCxnSpPr>
            <a:cxnSpLocks/>
            <a:stCxn id="70" idx="1"/>
            <a:endCxn id="16" idx="3"/>
          </p:cNvCxnSpPr>
          <p:nvPr/>
        </p:nvCxnSpPr>
        <p:spPr>
          <a:xfrm flipH="1" flipV="1">
            <a:off x="4724892" y="5118549"/>
            <a:ext cx="532910" cy="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32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hought Bubble: Cloud 29">
            <a:extLst>
              <a:ext uri="{FF2B5EF4-FFF2-40B4-BE49-F238E27FC236}">
                <a16:creationId xmlns:a16="http://schemas.microsoft.com/office/drawing/2014/main" id="{5CDCB8BE-7D36-4717-A45C-8EBF19C7B7FA}"/>
              </a:ext>
            </a:extLst>
          </p:cNvPr>
          <p:cNvSpPr/>
          <p:nvPr/>
        </p:nvSpPr>
        <p:spPr>
          <a:xfrm rot="3232430">
            <a:off x="4922187" y="1667325"/>
            <a:ext cx="3249035" cy="3657460"/>
          </a:xfrm>
          <a:prstGeom prst="cloudCallout">
            <a:avLst>
              <a:gd name="adj1" fmla="val -53603"/>
              <a:gd name="adj2" fmla="val 7521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42E1E-C537-F0B8-16F8-44873803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841" y="653852"/>
            <a:ext cx="7988423" cy="221043"/>
          </a:xfrm>
        </p:spPr>
        <p:txBody>
          <a:bodyPr>
            <a:noAutofit/>
          </a:bodyPr>
          <a:lstStyle/>
          <a:p>
            <a:r>
              <a:rPr lang="en-IN" sz="2900" dirty="0">
                <a:solidFill>
                  <a:srgbClr val="81BC00"/>
                </a:solidFill>
                <a:latin typeface="Arial" charset="0"/>
                <a:cs typeface="Arial" charset="0"/>
              </a:rPr>
              <a:t>CNN Transformer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2C423-03DC-AD9F-DD40-FC5D6402BA4D}"/>
              </a:ext>
            </a:extLst>
          </p:cNvPr>
          <p:cNvSpPr txBox="1"/>
          <p:nvPr/>
        </p:nvSpPr>
        <p:spPr>
          <a:xfrm>
            <a:off x="1224122" y="1477368"/>
            <a:ext cx="10933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A1FA5-121D-3B13-BC5F-BB21CF13FCAD}"/>
              </a:ext>
            </a:extLst>
          </p:cNvPr>
          <p:cNvSpPr txBox="1"/>
          <p:nvPr/>
        </p:nvSpPr>
        <p:spPr>
          <a:xfrm>
            <a:off x="1224122" y="2292274"/>
            <a:ext cx="10933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0F045-31F2-BE98-9C46-908213314313}"/>
              </a:ext>
            </a:extLst>
          </p:cNvPr>
          <p:cNvSpPr txBox="1"/>
          <p:nvPr/>
        </p:nvSpPr>
        <p:spPr>
          <a:xfrm>
            <a:off x="474000" y="3173406"/>
            <a:ext cx="109330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dirty="0"/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562FC-B55A-B9BF-E807-D4CA7984A28D}"/>
              </a:ext>
            </a:extLst>
          </p:cNvPr>
          <p:cNvSpPr txBox="1"/>
          <p:nvPr/>
        </p:nvSpPr>
        <p:spPr>
          <a:xfrm>
            <a:off x="2000467" y="3152505"/>
            <a:ext cx="109330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dirty="0"/>
              <a:t>DECODER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D6F42-7E65-CC23-F82B-A902C75169D5}"/>
              </a:ext>
            </a:extLst>
          </p:cNvPr>
          <p:cNvSpPr txBox="1"/>
          <p:nvPr/>
        </p:nvSpPr>
        <p:spPr>
          <a:xfrm>
            <a:off x="336709" y="3102654"/>
            <a:ext cx="2868130" cy="119413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4BAA98-E97B-64EC-6CCB-46D27E9E786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770774" y="1846700"/>
            <a:ext cx="0" cy="44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CFCCBF-7592-DD26-193D-07659F2BED2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1770774" y="2661606"/>
            <a:ext cx="0" cy="441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F5C985-0E7D-F381-9553-9827EB327A1B}"/>
              </a:ext>
            </a:extLst>
          </p:cNvPr>
          <p:cNvSpPr txBox="1"/>
          <p:nvPr/>
        </p:nvSpPr>
        <p:spPr>
          <a:xfrm>
            <a:off x="474000" y="3687560"/>
            <a:ext cx="117212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dirty="0"/>
              <a:t>Multi-Head Attention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04F3C5-A19D-51A3-094E-4C3BFA251BC4}"/>
              </a:ext>
            </a:extLst>
          </p:cNvPr>
          <p:cNvSpPr txBox="1"/>
          <p:nvPr/>
        </p:nvSpPr>
        <p:spPr>
          <a:xfrm>
            <a:off x="1224122" y="4970309"/>
            <a:ext cx="10933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Output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B1DA8F-9F1B-EA7B-1CD1-7426D39DBF1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770774" y="4296784"/>
            <a:ext cx="0" cy="67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E819F0-CC22-22C4-789E-5CBA2D701740}"/>
              </a:ext>
            </a:extLst>
          </p:cNvPr>
          <p:cNvSpPr txBox="1"/>
          <p:nvPr/>
        </p:nvSpPr>
        <p:spPr>
          <a:xfrm>
            <a:off x="2000467" y="3687560"/>
            <a:ext cx="109330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dirty="0"/>
              <a:t>Positional Encoding</a:t>
            </a:r>
          </a:p>
        </p:txBody>
      </p:sp>
      <p:pic>
        <p:nvPicPr>
          <p:cNvPr id="15" name="Picture 6" descr="enter image description here">
            <a:extLst>
              <a:ext uri="{FF2B5EF4-FFF2-40B4-BE49-F238E27FC236}">
                <a16:creationId xmlns:a16="http://schemas.microsoft.com/office/drawing/2014/main" id="{91167D8E-F522-441D-9144-EBFA0440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58" y="943787"/>
            <a:ext cx="7912033" cy="42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9E1BAA-ED1A-4D79-8C17-5DE409C9E036}"/>
              </a:ext>
            </a:extLst>
          </p:cNvPr>
          <p:cNvSpPr txBox="1"/>
          <p:nvPr/>
        </p:nvSpPr>
        <p:spPr>
          <a:xfrm>
            <a:off x="336709" y="6540750"/>
            <a:ext cx="3304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Ref:</a:t>
            </a:r>
          </a:p>
        </p:txBody>
      </p:sp>
    </p:spTree>
    <p:extLst>
      <p:ext uri="{BB962C8B-B14F-4D97-AF65-F5344CB8AC3E}">
        <p14:creationId xmlns:p14="http://schemas.microsoft.com/office/powerpoint/2010/main" val="766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D585EB-4B72-4B1C-B03A-7D8D4967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68" y="307593"/>
            <a:ext cx="11568466" cy="710594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rgbClr val="81BC00"/>
                </a:solidFill>
                <a:latin typeface="Arial" charset="0"/>
                <a:ea typeface="Arial" charset="0"/>
                <a:cs typeface="Arial" charset="0"/>
              </a:rPr>
              <a:t>Process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F66CB8-55B7-4223-9631-F5E878B38F90}"/>
              </a:ext>
            </a:extLst>
          </p:cNvPr>
          <p:cNvSpPr txBox="1"/>
          <p:nvPr/>
        </p:nvSpPr>
        <p:spPr>
          <a:xfrm>
            <a:off x="4608255" y="844057"/>
            <a:ext cx="1520678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6417BE-962A-4B15-9D2C-2FF7FBA2AC41}"/>
              </a:ext>
            </a:extLst>
          </p:cNvPr>
          <p:cNvCxnSpPr>
            <a:cxnSpLocks/>
          </p:cNvCxnSpPr>
          <p:nvPr/>
        </p:nvCxnSpPr>
        <p:spPr>
          <a:xfrm>
            <a:off x="1178694" y="2691284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1E4D56-21C1-45D7-A572-2B03EC0369BF}"/>
              </a:ext>
            </a:extLst>
          </p:cNvPr>
          <p:cNvCxnSpPr>
            <a:cxnSpLocks/>
          </p:cNvCxnSpPr>
          <p:nvPr/>
        </p:nvCxnSpPr>
        <p:spPr>
          <a:xfrm>
            <a:off x="2526384" y="2682788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CFC829A-E2D3-4547-9360-BE5555385C77}"/>
              </a:ext>
            </a:extLst>
          </p:cNvPr>
          <p:cNvCxnSpPr>
            <a:cxnSpLocks/>
          </p:cNvCxnSpPr>
          <p:nvPr/>
        </p:nvCxnSpPr>
        <p:spPr>
          <a:xfrm>
            <a:off x="3882011" y="2556513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DC38DD-10D5-48B9-B772-FC44310BEDFC}"/>
              </a:ext>
            </a:extLst>
          </p:cNvPr>
          <p:cNvCxnSpPr>
            <a:cxnSpLocks/>
          </p:cNvCxnSpPr>
          <p:nvPr/>
        </p:nvCxnSpPr>
        <p:spPr>
          <a:xfrm>
            <a:off x="5505923" y="2500786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34" y="3246705"/>
            <a:ext cx="11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IN" dirty="0"/>
              <a:t>Remove punctuations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BFC6CDD-4236-4821-9F6C-8D713B60A796}"/>
              </a:ext>
            </a:extLst>
          </p:cNvPr>
          <p:cNvSpPr/>
          <p:nvPr/>
        </p:nvSpPr>
        <p:spPr>
          <a:xfrm>
            <a:off x="61450" y="1690467"/>
            <a:ext cx="1490197" cy="810319"/>
          </a:xfrm>
          <a:prstGeom prst="homePlate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Step01</a:t>
            </a:r>
          </a:p>
          <a:p>
            <a:pPr algn="ctr"/>
            <a:r>
              <a:rPr lang="en-US" sz="1400" b="1" dirty="0"/>
              <a:t>Collect Data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EC2CE40A-AD6E-46D9-9DB9-F8AF63B18E39}"/>
              </a:ext>
            </a:extLst>
          </p:cNvPr>
          <p:cNvSpPr/>
          <p:nvPr/>
        </p:nvSpPr>
        <p:spPr>
          <a:xfrm>
            <a:off x="1184659" y="1685182"/>
            <a:ext cx="1719848" cy="820712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2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Prepare Data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2B84AC73-E3DC-4A51-BFF0-6061FCF0ABBB}"/>
              </a:ext>
            </a:extLst>
          </p:cNvPr>
          <p:cNvSpPr/>
          <p:nvPr/>
        </p:nvSpPr>
        <p:spPr>
          <a:xfrm>
            <a:off x="2532345" y="1666701"/>
            <a:ext cx="1719848" cy="844223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3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Choose Model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8FE9489-E315-4C30-9899-921E57166572}"/>
              </a:ext>
            </a:extLst>
          </p:cNvPr>
          <p:cNvSpPr/>
          <p:nvPr/>
        </p:nvSpPr>
        <p:spPr>
          <a:xfrm>
            <a:off x="3899902" y="1685751"/>
            <a:ext cx="1719847" cy="803265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4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Train the Model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EB3BB085-6BFC-4E40-93D2-E75742F227C2}"/>
              </a:ext>
            </a:extLst>
          </p:cNvPr>
          <p:cNvSpPr/>
          <p:nvPr/>
        </p:nvSpPr>
        <p:spPr>
          <a:xfrm>
            <a:off x="5270812" y="1685751"/>
            <a:ext cx="1899098" cy="803265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5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9BABBA8A-B1A2-44EE-8B87-12D45DA89DEA}"/>
              </a:ext>
            </a:extLst>
          </p:cNvPr>
          <p:cNvSpPr/>
          <p:nvPr/>
        </p:nvSpPr>
        <p:spPr>
          <a:xfrm>
            <a:off x="6816414" y="1670805"/>
            <a:ext cx="1931982" cy="808686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6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Parameter Tuning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A40878-F8F8-49A3-908B-4E9A2440C32D}"/>
              </a:ext>
            </a:extLst>
          </p:cNvPr>
          <p:cNvCxnSpPr>
            <a:cxnSpLocks/>
          </p:cNvCxnSpPr>
          <p:nvPr/>
        </p:nvCxnSpPr>
        <p:spPr>
          <a:xfrm>
            <a:off x="7135814" y="2541264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82B9F247-AF75-4CDC-8359-862256E44284}"/>
              </a:ext>
            </a:extLst>
          </p:cNvPr>
          <p:cNvSpPr/>
          <p:nvPr/>
        </p:nvSpPr>
        <p:spPr>
          <a:xfrm>
            <a:off x="8386058" y="1666132"/>
            <a:ext cx="1931982" cy="825997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7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Prediction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63EED6-DA9D-46D6-A8EA-663A698D6DAB}"/>
              </a:ext>
            </a:extLst>
          </p:cNvPr>
          <p:cNvCxnSpPr>
            <a:cxnSpLocks/>
          </p:cNvCxnSpPr>
          <p:nvPr/>
        </p:nvCxnSpPr>
        <p:spPr>
          <a:xfrm>
            <a:off x="9978210" y="2556513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5AE96C-3275-4C61-90E5-2B1E3374A5E2}"/>
              </a:ext>
            </a:extLst>
          </p:cNvPr>
          <p:cNvCxnSpPr>
            <a:cxnSpLocks/>
          </p:cNvCxnSpPr>
          <p:nvPr/>
        </p:nvCxnSpPr>
        <p:spPr>
          <a:xfrm>
            <a:off x="8461555" y="2572094"/>
            <a:ext cx="0" cy="2051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F6AC6366-17EB-499A-9072-173B42A53F74}"/>
              </a:ext>
            </a:extLst>
          </p:cNvPr>
          <p:cNvSpPr/>
          <p:nvPr/>
        </p:nvSpPr>
        <p:spPr>
          <a:xfrm>
            <a:off x="9945493" y="1656563"/>
            <a:ext cx="2132208" cy="844223"/>
          </a:xfrm>
          <a:prstGeom prst="chevron">
            <a:avLst/>
          </a:prstGeom>
          <a:solidFill>
            <a:srgbClr val="0F0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Step 8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E68227-1B24-4BAA-86CB-78A7742DA7EB}"/>
              </a:ext>
            </a:extLst>
          </p:cNvPr>
          <p:cNvSpPr txBox="1"/>
          <p:nvPr/>
        </p:nvSpPr>
        <p:spPr>
          <a:xfrm>
            <a:off x="121621" y="2691284"/>
            <a:ext cx="1090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Flickr8k</a:t>
            </a:r>
          </a:p>
          <a:p>
            <a:endParaRPr lang="en-IN" sz="1200" dirty="0"/>
          </a:p>
          <a:p>
            <a:r>
              <a:rPr lang="en-IN" sz="1200" dirty="0"/>
              <a:t>Flickr30k</a:t>
            </a:r>
          </a:p>
          <a:p>
            <a:endParaRPr lang="en-IN" sz="1200" dirty="0"/>
          </a:p>
          <a:p>
            <a:r>
              <a:rPr lang="en-IN" sz="1200" dirty="0"/>
              <a:t>MSCOCO </a:t>
            </a:r>
          </a:p>
          <a:p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1FA83A-7A65-44E8-828E-695ACACFDCE5}"/>
              </a:ext>
            </a:extLst>
          </p:cNvPr>
          <p:cNvSpPr txBox="1"/>
          <p:nvPr/>
        </p:nvSpPr>
        <p:spPr>
          <a:xfrm>
            <a:off x="1272710" y="2716751"/>
            <a:ext cx="107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Resizing the images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6D035D-1ABF-48ED-A36A-B48734FA6253}"/>
              </a:ext>
            </a:extLst>
          </p:cNvPr>
          <p:cNvSpPr/>
          <p:nvPr/>
        </p:nvSpPr>
        <p:spPr>
          <a:xfrm>
            <a:off x="2632451" y="2701202"/>
            <a:ext cx="11015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CNN</a:t>
            </a:r>
          </a:p>
          <a:p>
            <a:endParaRPr lang="en-US" sz="1200" dirty="0"/>
          </a:p>
          <a:p>
            <a:r>
              <a:rPr lang="en-US" sz="1200" dirty="0"/>
              <a:t> LSTM</a:t>
            </a:r>
          </a:p>
          <a:p>
            <a:endParaRPr lang="en-US" sz="1200" dirty="0"/>
          </a:p>
          <a:p>
            <a:r>
              <a:rPr lang="en-US" sz="1200" dirty="0"/>
              <a:t>Transformers</a:t>
            </a:r>
          </a:p>
          <a:p>
            <a:endParaRPr lang="en-US" sz="1200" dirty="0"/>
          </a:p>
          <a:p>
            <a:r>
              <a:rPr lang="en-US" sz="1200" dirty="0" err="1"/>
              <a:t>Xception</a:t>
            </a:r>
            <a:r>
              <a:rPr lang="en-US" sz="1200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9AF116-CE27-4223-A6F0-6CEB6CEBA845}"/>
              </a:ext>
            </a:extLst>
          </p:cNvPr>
          <p:cNvSpPr/>
          <p:nvPr/>
        </p:nvSpPr>
        <p:spPr>
          <a:xfrm>
            <a:off x="4179902" y="3209033"/>
            <a:ext cx="110318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/>
              <a:t>Vocabulary </a:t>
            </a:r>
          </a:p>
          <a:p>
            <a:r>
              <a:rPr lang="en-IN" sz="1200" dirty="0"/>
              <a:t>builder</a:t>
            </a:r>
          </a:p>
          <a:p>
            <a:endParaRPr lang="en-IN" sz="1200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EDA418-DD52-4888-BB3D-F4275DE87EE7}"/>
              </a:ext>
            </a:extLst>
          </p:cNvPr>
          <p:cNvSpPr/>
          <p:nvPr/>
        </p:nvSpPr>
        <p:spPr>
          <a:xfrm>
            <a:off x="8570395" y="2572094"/>
            <a:ext cx="1655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Generating the  Caption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AF5E5E-10F3-46EF-9596-549FDBD3FFFC}"/>
              </a:ext>
            </a:extLst>
          </p:cNvPr>
          <p:cNvSpPr/>
          <p:nvPr/>
        </p:nvSpPr>
        <p:spPr>
          <a:xfrm>
            <a:off x="4148343" y="2663488"/>
            <a:ext cx="1485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Train the Model</a:t>
            </a:r>
          </a:p>
          <a:p>
            <a:r>
              <a:rPr lang="en-US" sz="1200" dirty="0"/>
              <a:t>Save the Model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53A050-A3F8-48BC-B2A3-A202819EC049}"/>
              </a:ext>
            </a:extLst>
          </p:cNvPr>
          <p:cNvSpPr/>
          <p:nvPr/>
        </p:nvSpPr>
        <p:spPr>
          <a:xfrm>
            <a:off x="5632016" y="2668265"/>
            <a:ext cx="1579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BLEU score test</a:t>
            </a:r>
          </a:p>
          <a:p>
            <a:r>
              <a:rPr lang="en-US" sz="1200" dirty="0"/>
              <a:t>The generated captions for each model are evaluated using BLEU to get the quality of machine</a:t>
            </a:r>
          </a:p>
          <a:p>
            <a:r>
              <a:rPr lang="en-US" sz="1200" dirty="0"/>
              <a:t>translated text</a:t>
            </a:r>
          </a:p>
          <a:p>
            <a:r>
              <a:rPr lang="en-US" sz="1200" b="1" dirty="0"/>
              <a:t>Accuracy</a:t>
            </a:r>
          </a:p>
          <a:p>
            <a:r>
              <a:rPr lang="en-US" sz="1200" b="1" dirty="0"/>
              <a:t>Loss</a:t>
            </a:r>
            <a:r>
              <a:rPr lang="en-US" sz="1200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75DE65-5F6F-4A4D-B8DB-8B922512547D}"/>
              </a:ext>
            </a:extLst>
          </p:cNvPr>
          <p:cNvSpPr txBox="1"/>
          <p:nvPr/>
        </p:nvSpPr>
        <p:spPr>
          <a:xfrm>
            <a:off x="7169910" y="2716751"/>
            <a:ext cx="1215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Leaning rates</a:t>
            </a:r>
          </a:p>
          <a:p>
            <a:endParaRPr lang="en-US" sz="1200" dirty="0"/>
          </a:p>
          <a:p>
            <a:r>
              <a:rPr lang="en-US" sz="1200" dirty="0"/>
              <a:t>No of </a:t>
            </a:r>
            <a:r>
              <a:rPr lang="en-US" sz="1200" dirty="0" err="1"/>
              <a:t>epocs</a:t>
            </a:r>
            <a:r>
              <a:rPr lang="en-US" sz="1200" dirty="0"/>
              <a:t> with hyper parameters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DFF280-50BF-4777-B3C0-26BEBB3D4E39}"/>
              </a:ext>
            </a:extLst>
          </p:cNvPr>
          <p:cNvSpPr/>
          <p:nvPr/>
        </p:nvSpPr>
        <p:spPr>
          <a:xfrm>
            <a:off x="10135541" y="2572094"/>
            <a:ext cx="1597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Deploy model for production ( </a:t>
            </a:r>
            <a:r>
              <a:rPr lang="en-US" sz="1200" dirty="0" err="1"/>
              <a:t>FlaskAPI</a:t>
            </a:r>
            <a:r>
              <a:rPr lang="en-US" sz="1200" dirty="0"/>
              <a:t>, </a:t>
            </a:r>
          </a:p>
          <a:p>
            <a:r>
              <a:rPr lang="en-US" sz="1200" dirty="0" err="1"/>
              <a:t>Uvicorn</a:t>
            </a:r>
            <a:r>
              <a:rPr lang="en-US" sz="1200" dirty="0"/>
              <a:t> Server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812FD2-D566-4732-5C3A-DB7327AB3C79}"/>
              </a:ext>
            </a:extLst>
          </p:cNvPr>
          <p:cNvSpPr txBox="1"/>
          <p:nvPr/>
        </p:nvSpPr>
        <p:spPr>
          <a:xfrm>
            <a:off x="1276345" y="3772423"/>
            <a:ext cx="117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IN" dirty="0"/>
              <a:t>Lower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2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58AF3D2-9771-4A08-8AF3-0C3D10F201A4}"/>
              </a:ext>
            </a:extLst>
          </p:cNvPr>
          <p:cNvSpPr>
            <a:spLocks/>
          </p:cNvSpPr>
          <p:nvPr/>
        </p:nvSpPr>
        <p:spPr bwMode="auto">
          <a:xfrm>
            <a:off x="5560120" y="2634177"/>
            <a:ext cx="812274" cy="4223825"/>
          </a:xfrm>
          <a:custGeom>
            <a:avLst/>
            <a:gdLst>
              <a:gd name="T0" fmla="*/ 80 w 160"/>
              <a:gd name="T1" fmla="*/ 0 h 832"/>
              <a:gd name="T2" fmla="*/ 0 w 160"/>
              <a:gd name="T3" fmla="*/ 138 h 832"/>
              <a:gd name="T4" fmla="*/ 40 w 160"/>
              <a:gd name="T5" fmla="*/ 138 h 832"/>
              <a:gd name="T6" fmla="*/ 40 w 160"/>
              <a:gd name="T7" fmla="*/ 832 h 832"/>
              <a:gd name="T8" fmla="*/ 80 w 160"/>
              <a:gd name="T9" fmla="*/ 832 h 832"/>
              <a:gd name="T10" fmla="*/ 120 w 160"/>
              <a:gd name="T11" fmla="*/ 832 h 832"/>
              <a:gd name="T12" fmla="*/ 120 w 160"/>
              <a:gd name="T13" fmla="*/ 138 h 832"/>
              <a:gd name="T14" fmla="*/ 160 w 160"/>
              <a:gd name="T15" fmla="*/ 138 h 832"/>
              <a:gd name="T16" fmla="*/ 80 w 160"/>
              <a:gd name="T17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" h="832">
                <a:moveTo>
                  <a:pt x="80" y="0"/>
                </a:moveTo>
                <a:lnTo>
                  <a:pt x="0" y="138"/>
                </a:lnTo>
                <a:lnTo>
                  <a:pt x="40" y="138"/>
                </a:lnTo>
                <a:lnTo>
                  <a:pt x="40" y="832"/>
                </a:lnTo>
                <a:lnTo>
                  <a:pt x="80" y="832"/>
                </a:lnTo>
                <a:lnTo>
                  <a:pt x="120" y="832"/>
                </a:lnTo>
                <a:lnTo>
                  <a:pt x="120" y="138"/>
                </a:lnTo>
                <a:lnTo>
                  <a:pt x="160" y="138"/>
                </a:lnTo>
                <a:lnTo>
                  <a:pt x="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487A4D80-5AFD-4100-93F3-90145344B107}"/>
              </a:ext>
            </a:extLst>
          </p:cNvPr>
          <p:cNvSpPr>
            <a:spLocks/>
          </p:cNvSpPr>
          <p:nvPr/>
        </p:nvSpPr>
        <p:spPr bwMode="auto">
          <a:xfrm>
            <a:off x="4529547" y="3263689"/>
            <a:ext cx="1233643" cy="3594313"/>
          </a:xfrm>
          <a:custGeom>
            <a:avLst/>
            <a:gdLst>
              <a:gd name="T0" fmla="*/ 105 w 139"/>
              <a:gd name="T1" fmla="*/ 79 h 405"/>
              <a:gd name="T2" fmla="*/ 71 w 139"/>
              <a:gd name="T3" fmla="*/ 42 h 405"/>
              <a:gd name="T4" fmla="*/ 87 w 139"/>
              <a:gd name="T5" fmla="*/ 27 h 405"/>
              <a:gd name="T6" fmla="*/ 0 w 139"/>
              <a:gd name="T7" fmla="*/ 0 h 405"/>
              <a:gd name="T8" fmla="*/ 0 w 139"/>
              <a:gd name="T9" fmla="*/ 0 h 405"/>
              <a:gd name="T10" fmla="*/ 0 w 139"/>
              <a:gd name="T11" fmla="*/ 0 h 405"/>
              <a:gd name="T12" fmla="*/ 20 w 139"/>
              <a:gd name="T13" fmla="*/ 89 h 405"/>
              <a:gd name="T14" fmla="*/ 37 w 139"/>
              <a:gd name="T15" fmla="*/ 73 h 405"/>
              <a:gd name="T16" fmla="*/ 71 w 139"/>
              <a:gd name="T17" fmla="*/ 110 h 405"/>
              <a:gd name="T18" fmla="*/ 93 w 139"/>
              <a:gd name="T19" fmla="*/ 169 h 405"/>
              <a:gd name="T20" fmla="*/ 93 w 139"/>
              <a:gd name="T21" fmla="*/ 405 h 405"/>
              <a:gd name="T22" fmla="*/ 117 w 139"/>
              <a:gd name="T23" fmla="*/ 405 h 405"/>
              <a:gd name="T24" fmla="*/ 139 w 139"/>
              <a:gd name="T25" fmla="*/ 405 h 405"/>
              <a:gd name="T26" fmla="*/ 139 w 139"/>
              <a:gd name="T27" fmla="*/ 169 h 405"/>
              <a:gd name="T28" fmla="*/ 105 w 139"/>
              <a:gd name="T29" fmla="*/ 79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9" h="405">
                <a:moveTo>
                  <a:pt x="105" y="79"/>
                </a:moveTo>
                <a:cubicBezTo>
                  <a:pt x="71" y="42"/>
                  <a:pt x="71" y="42"/>
                  <a:pt x="71" y="42"/>
                </a:cubicBezTo>
                <a:cubicBezTo>
                  <a:pt x="87" y="27"/>
                  <a:pt x="87" y="27"/>
                  <a:pt x="87" y="27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" y="89"/>
                  <a:pt x="20" y="89"/>
                  <a:pt x="20" y="89"/>
                </a:cubicBezTo>
                <a:cubicBezTo>
                  <a:pt x="37" y="73"/>
                  <a:pt x="37" y="73"/>
                  <a:pt x="37" y="73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85" y="125"/>
                  <a:pt x="93" y="147"/>
                  <a:pt x="93" y="169"/>
                </a:cubicBezTo>
                <a:cubicBezTo>
                  <a:pt x="93" y="405"/>
                  <a:pt x="93" y="405"/>
                  <a:pt x="93" y="405"/>
                </a:cubicBezTo>
                <a:cubicBezTo>
                  <a:pt x="117" y="405"/>
                  <a:pt x="117" y="405"/>
                  <a:pt x="117" y="405"/>
                </a:cubicBezTo>
                <a:cubicBezTo>
                  <a:pt x="139" y="405"/>
                  <a:pt x="139" y="405"/>
                  <a:pt x="139" y="405"/>
                </a:cubicBezTo>
                <a:cubicBezTo>
                  <a:pt x="139" y="169"/>
                  <a:pt x="139" y="169"/>
                  <a:pt x="139" y="169"/>
                </a:cubicBezTo>
                <a:cubicBezTo>
                  <a:pt x="139" y="135"/>
                  <a:pt x="127" y="103"/>
                  <a:pt x="105" y="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8605A086-A19A-44F3-BE6B-7B8C4953982B}"/>
              </a:ext>
            </a:extLst>
          </p:cNvPr>
          <p:cNvSpPr>
            <a:spLocks/>
          </p:cNvSpPr>
          <p:nvPr/>
        </p:nvSpPr>
        <p:spPr bwMode="auto">
          <a:xfrm>
            <a:off x="3817441" y="4451638"/>
            <a:ext cx="1543321" cy="2406362"/>
          </a:xfrm>
          <a:custGeom>
            <a:avLst/>
            <a:gdLst>
              <a:gd name="T0" fmla="*/ 120 w 174"/>
              <a:gd name="T1" fmla="*/ 23 h 271"/>
              <a:gd name="T2" fmla="*/ 79 w 174"/>
              <a:gd name="T3" fmla="*/ 23 h 271"/>
              <a:gd name="T4" fmla="*/ 79 w 174"/>
              <a:gd name="T5" fmla="*/ 0 h 271"/>
              <a:gd name="T6" fmla="*/ 0 w 174"/>
              <a:gd name="T7" fmla="*/ 46 h 271"/>
              <a:gd name="T8" fmla="*/ 79 w 174"/>
              <a:gd name="T9" fmla="*/ 92 h 271"/>
              <a:gd name="T10" fmla="*/ 79 w 174"/>
              <a:gd name="T11" fmla="*/ 69 h 271"/>
              <a:gd name="T12" fmla="*/ 120 w 174"/>
              <a:gd name="T13" fmla="*/ 69 h 271"/>
              <a:gd name="T14" fmla="*/ 129 w 174"/>
              <a:gd name="T15" fmla="*/ 78 h 271"/>
              <a:gd name="T16" fmla="*/ 129 w 174"/>
              <a:gd name="T17" fmla="*/ 271 h 271"/>
              <a:gd name="T18" fmla="*/ 151 w 174"/>
              <a:gd name="T19" fmla="*/ 271 h 271"/>
              <a:gd name="T20" fmla="*/ 174 w 174"/>
              <a:gd name="T21" fmla="*/ 271 h 271"/>
              <a:gd name="T22" fmla="*/ 174 w 174"/>
              <a:gd name="T23" fmla="*/ 78 h 271"/>
              <a:gd name="T24" fmla="*/ 120 w 174"/>
              <a:gd name="T25" fmla="*/ 23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4" h="271">
                <a:moveTo>
                  <a:pt x="120" y="23"/>
                </a:moveTo>
                <a:cubicBezTo>
                  <a:pt x="79" y="23"/>
                  <a:pt x="79" y="23"/>
                  <a:pt x="79" y="23"/>
                </a:cubicBezTo>
                <a:cubicBezTo>
                  <a:pt x="79" y="0"/>
                  <a:pt x="79" y="0"/>
                  <a:pt x="79" y="0"/>
                </a:cubicBezTo>
                <a:cubicBezTo>
                  <a:pt x="0" y="46"/>
                  <a:pt x="0" y="46"/>
                  <a:pt x="0" y="46"/>
                </a:cubicBezTo>
                <a:cubicBezTo>
                  <a:pt x="79" y="92"/>
                  <a:pt x="79" y="92"/>
                  <a:pt x="79" y="92"/>
                </a:cubicBezTo>
                <a:cubicBezTo>
                  <a:pt x="79" y="69"/>
                  <a:pt x="79" y="69"/>
                  <a:pt x="79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5" y="69"/>
                  <a:pt x="129" y="73"/>
                  <a:pt x="129" y="78"/>
                </a:cubicBezTo>
                <a:cubicBezTo>
                  <a:pt x="129" y="271"/>
                  <a:pt x="129" y="271"/>
                  <a:pt x="129" y="271"/>
                </a:cubicBezTo>
                <a:cubicBezTo>
                  <a:pt x="151" y="271"/>
                  <a:pt x="151" y="271"/>
                  <a:pt x="151" y="271"/>
                </a:cubicBezTo>
                <a:cubicBezTo>
                  <a:pt x="174" y="271"/>
                  <a:pt x="174" y="271"/>
                  <a:pt x="174" y="271"/>
                </a:cubicBezTo>
                <a:cubicBezTo>
                  <a:pt x="174" y="78"/>
                  <a:pt x="174" y="78"/>
                  <a:pt x="174" y="78"/>
                </a:cubicBezTo>
                <a:cubicBezTo>
                  <a:pt x="174" y="48"/>
                  <a:pt x="150" y="23"/>
                  <a:pt x="120" y="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D76261C4-AA6F-4C45-9E1F-9962098217EE}"/>
              </a:ext>
            </a:extLst>
          </p:cNvPr>
          <p:cNvSpPr>
            <a:spLocks/>
          </p:cNvSpPr>
          <p:nvPr/>
        </p:nvSpPr>
        <p:spPr bwMode="auto">
          <a:xfrm>
            <a:off x="6169327" y="3263689"/>
            <a:ext cx="1233643" cy="3594313"/>
          </a:xfrm>
          <a:custGeom>
            <a:avLst/>
            <a:gdLst>
              <a:gd name="T0" fmla="*/ 139 w 139"/>
              <a:gd name="T1" fmla="*/ 0 h 405"/>
              <a:gd name="T2" fmla="*/ 139 w 139"/>
              <a:gd name="T3" fmla="*/ 0 h 405"/>
              <a:gd name="T4" fmla="*/ 52 w 139"/>
              <a:gd name="T5" fmla="*/ 27 h 405"/>
              <a:gd name="T6" fmla="*/ 68 w 139"/>
              <a:gd name="T7" fmla="*/ 42 h 405"/>
              <a:gd name="T8" fmla="*/ 35 w 139"/>
              <a:gd name="T9" fmla="*/ 79 h 405"/>
              <a:gd name="T10" fmla="*/ 0 w 139"/>
              <a:gd name="T11" fmla="*/ 169 h 405"/>
              <a:gd name="T12" fmla="*/ 0 w 139"/>
              <a:gd name="T13" fmla="*/ 405 h 405"/>
              <a:gd name="T14" fmla="*/ 23 w 139"/>
              <a:gd name="T15" fmla="*/ 405 h 405"/>
              <a:gd name="T16" fmla="*/ 46 w 139"/>
              <a:gd name="T17" fmla="*/ 405 h 405"/>
              <a:gd name="T18" fmla="*/ 46 w 139"/>
              <a:gd name="T19" fmla="*/ 169 h 405"/>
              <a:gd name="T20" fmla="*/ 68 w 139"/>
              <a:gd name="T21" fmla="*/ 110 h 405"/>
              <a:gd name="T22" fmla="*/ 102 w 139"/>
              <a:gd name="T23" fmla="*/ 73 h 405"/>
              <a:gd name="T24" fmla="*/ 119 w 139"/>
              <a:gd name="T25" fmla="*/ 89 h 405"/>
              <a:gd name="T26" fmla="*/ 139 w 139"/>
              <a:gd name="T27" fmla="*/ 0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9" h="405">
                <a:moveTo>
                  <a:pt x="139" y="0"/>
                </a:moveTo>
                <a:cubicBezTo>
                  <a:pt x="139" y="0"/>
                  <a:pt x="139" y="0"/>
                  <a:pt x="139" y="0"/>
                </a:cubicBezTo>
                <a:cubicBezTo>
                  <a:pt x="52" y="27"/>
                  <a:pt x="52" y="27"/>
                  <a:pt x="52" y="27"/>
                </a:cubicBezTo>
                <a:cubicBezTo>
                  <a:pt x="68" y="42"/>
                  <a:pt x="68" y="42"/>
                  <a:pt x="68" y="42"/>
                </a:cubicBezTo>
                <a:cubicBezTo>
                  <a:pt x="35" y="79"/>
                  <a:pt x="35" y="79"/>
                  <a:pt x="35" y="79"/>
                </a:cubicBezTo>
                <a:cubicBezTo>
                  <a:pt x="12" y="103"/>
                  <a:pt x="0" y="135"/>
                  <a:pt x="0" y="169"/>
                </a:cubicBezTo>
                <a:cubicBezTo>
                  <a:pt x="0" y="405"/>
                  <a:pt x="0" y="405"/>
                  <a:pt x="0" y="405"/>
                </a:cubicBezTo>
                <a:cubicBezTo>
                  <a:pt x="23" y="405"/>
                  <a:pt x="23" y="405"/>
                  <a:pt x="23" y="405"/>
                </a:cubicBezTo>
                <a:cubicBezTo>
                  <a:pt x="46" y="405"/>
                  <a:pt x="46" y="405"/>
                  <a:pt x="46" y="405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6" y="147"/>
                  <a:pt x="54" y="125"/>
                  <a:pt x="68" y="110"/>
                </a:cubicBezTo>
                <a:cubicBezTo>
                  <a:pt x="102" y="73"/>
                  <a:pt x="102" y="73"/>
                  <a:pt x="102" y="73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39" y="0"/>
                  <a:pt x="139" y="0"/>
                  <a:pt x="1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F4AFE820-BA93-4379-A303-06E0CF4902B4}"/>
              </a:ext>
            </a:extLst>
          </p:cNvPr>
          <p:cNvSpPr>
            <a:spLocks/>
          </p:cNvSpPr>
          <p:nvPr/>
        </p:nvSpPr>
        <p:spPr bwMode="auto">
          <a:xfrm>
            <a:off x="6571752" y="4451638"/>
            <a:ext cx="1543321" cy="2406362"/>
          </a:xfrm>
          <a:custGeom>
            <a:avLst/>
            <a:gdLst>
              <a:gd name="T0" fmla="*/ 174 w 174"/>
              <a:gd name="T1" fmla="*/ 46 h 271"/>
              <a:gd name="T2" fmla="*/ 95 w 174"/>
              <a:gd name="T3" fmla="*/ 0 h 271"/>
              <a:gd name="T4" fmla="*/ 95 w 174"/>
              <a:gd name="T5" fmla="*/ 23 h 271"/>
              <a:gd name="T6" fmla="*/ 54 w 174"/>
              <a:gd name="T7" fmla="*/ 23 h 271"/>
              <a:gd name="T8" fmla="*/ 49 w 174"/>
              <a:gd name="T9" fmla="*/ 23 h 271"/>
              <a:gd name="T10" fmla="*/ 0 w 174"/>
              <a:gd name="T11" fmla="*/ 78 h 271"/>
              <a:gd name="T12" fmla="*/ 0 w 174"/>
              <a:gd name="T13" fmla="*/ 271 h 271"/>
              <a:gd name="T14" fmla="*/ 0 w 174"/>
              <a:gd name="T15" fmla="*/ 271 h 271"/>
              <a:gd name="T16" fmla="*/ 23 w 174"/>
              <a:gd name="T17" fmla="*/ 271 h 271"/>
              <a:gd name="T18" fmla="*/ 46 w 174"/>
              <a:gd name="T19" fmla="*/ 271 h 271"/>
              <a:gd name="T20" fmla="*/ 46 w 174"/>
              <a:gd name="T21" fmla="*/ 78 h 271"/>
              <a:gd name="T22" fmla="*/ 54 w 174"/>
              <a:gd name="T23" fmla="*/ 69 h 271"/>
              <a:gd name="T24" fmla="*/ 95 w 174"/>
              <a:gd name="T25" fmla="*/ 69 h 271"/>
              <a:gd name="T26" fmla="*/ 95 w 174"/>
              <a:gd name="T27" fmla="*/ 92 h 271"/>
              <a:gd name="T28" fmla="*/ 174 w 174"/>
              <a:gd name="T29" fmla="*/ 46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4" h="271">
                <a:moveTo>
                  <a:pt x="174" y="46"/>
                </a:moveTo>
                <a:cubicBezTo>
                  <a:pt x="95" y="0"/>
                  <a:pt x="95" y="0"/>
                  <a:pt x="95" y="0"/>
                </a:cubicBezTo>
                <a:cubicBezTo>
                  <a:pt x="95" y="23"/>
                  <a:pt x="95" y="23"/>
                  <a:pt x="95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2" y="23"/>
                  <a:pt x="51" y="23"/>
                  <a:pt x="49" y="23"/>
                </a:cubicBezTo>
                <a:cubicBezTo>
                  <a:pt x="21" y="26"/>
                  <a:pt x="0" y="50"/>
                  <a:pt x="0" y="78"/>
                </a:cubicBezTo>
                <a:cubicBezTo>
                  <a:pt x="0" y="271"/>
                  <a:pt x="0" y="271"/>
                  <a:pt x="0" y="271"/>
                </a:cubicBezTo>
                <a:cubicBezTo>
                  <a:pt x="0" y="271"/>
                  <a:pt x="0" y="271"/>
                  <a:pt x="0" y="271"/>
                </a:cubicBezTo>
                <a:cubicBezTo>
                  <a:pt x="23" y="271"/>
                  <a:pt x="23" y="271"/>
                  <a:pt x="23" y="271"/>
                </a:cubicBezTo>
                <a:cubicBezTo>
                  <a:pt x="46" y="271"/>
                  <a:pt x="46" y="271"/>
                  <a:pt x="46" y="271"/>
                </a:cubicBezTo>
                <a:cubicBezTo>
                  <a:pt x="46" y="78"/>
                  <a:pt x="46" y="78"/>
                  <a:pt x="46" y="78"/>
                </a:cubicBezTo>
                <a:cubicBezTo>
                  <a:pt x="46" y="73"/>
                  <a:pt x="49" y="69"/>
                  <a:pt x="54" y="69"/>
                </a:cubicBezTo>
                <a:cubicBezTo>
                  <a:pt x="95" y="69"/>
                  <a:pt x="95" y="69"/>
                  <a:pt x="95" y="69"/>
                </a:cubicBezTo>
                <a:cubicBezTo>
                  <a:pt x="95" y="92"/>
                  <a:pt x="95" y="92"/>
                  <a:pt x="95" y="92"/>
                </a:cubicBezTo>
                <a:lnTo>
                  <a:pt x="174" y="4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rgbClr val="272E3A"/>
              </a:solidFill>
              <a:latin typeface="Open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0538D-C129-45C4-A25B-83C648EDDD3E}"/>
              </a:ext>
            </a:extLst>
          </p:cNvPr>
          <p:cNvSpPr/>
          <p:nvPr/>
        </p:nvSpPr>
        <p:spPr>
          <a:xfrm flipH="1">
            <a:off x="213064" y="4239300"/>
            <a:ext cx="3234920" cy="176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>
                <a:latin typeface="+mj-lt"/>
              </a:rPr>
              <a:t>LSTM 8K Dataset  </a:t>
            </a:r>
            <a:endParaRPr lang="en-US" sz="1600" dirty="0">
              <a:latin typeface="+mj-lt"/>
            </a:endParaRPr>
          </a:p>
          <a:p>
            <a:pPr>
              <a:lnSpc>
                <a:spcPct val="89000"/>
              </a:lnSpc>
            </a:pPr>
            <a:r>
              <a:rPr lang="en-US" sz="1400" dirty="0">
                <a:solidFill>
                  <a:srgbClr val="272E3A"/>
                </a:solidFill>
              </a:rPr>
              <a:t>Try to create an optimal Image Caption Generation model. We use transfer learning techniques to adapt pre-trained image classification models and combine them with  LSTM architectures to build the caption of the image</a:t>
            </a:r>
            <a:endParaRPr lang="en-US" sz="1400" dirty="0">
              <a:solidFill>
                <a:srgbClr val="272E3A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AE255-DCE0-46C0-B48D-1E68E5A47231}"/>
              </a:ext>
            </a:extLst>
          </p:cNvPr>
          <p:cNvSpPr/>
          <p:nvPr/>
        </p:nvSpPr>
        <p:spPr>
          <a:xfrm flipH="1">
            <a:off x="388740" y="1875798"/>
            <a:ext cx="3821496" cy="247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 err="1"/>
              <a:t>Xception</a:t>
            </a:r>
            <a:r>
              <a:rPr lang="en-US" sz="2400" dirty="0"/>
              <a:t> with LSTM 30K Dataset </a:t>
            </a:r>
            <a:endParaRPr lang="en-US" sz="1600" dirty="0"/>
          </a:p>
          <a:p>
            <a:pPr>
              <a:lnSpc>
                <a:spcPct val="89000"/>
              </a:lnSpc>
            </a:pPr>
            <a:r>
              <a:rPr lang="en-US" sz="1400" dirty="0"/>
              <a:t>LSTM recurrent unit is much more complex than that of RNN, </a:t>
            </a:r>
            <a:r>
              <a:rPr lang="en-US" sz="1400" dirty="0">
                <a:solidFill>
                  <a:srgbClr val="272E3A"/>
                </a:solidFill>
              </a:rPr>
              <a:t>Try to create an optimal Image Caption Generation model. We use transfer learning techniques to adapt pre-trained image classification models and combine them with  LSTM architectures to build the caption of the image</a:t>
            </a:r>
            <a:endParaRPr lang="en-US" sz="1400" dirty="0">
              <a:solidFill>
                <a:srgbClr val="272E3A">
                  <a:lumMod val="90000"/>
                  <a:lumOff val="10000"/>
                </a:srgbClr>
              </a:solidFill>
            </a:endParaRPr>
          </a:p>
          <a:p>
            <a:pPr>
              <a:lnSpc>
                <a:spcPct val="89000"/>
              </a:lnSpc>
            </a:pPr>
            <a:endParaRPr lang="en-US" sz="1400" dirty="0">
              <a:solidFill>
                <a:srgbClr val="272E3A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F92216-841E-4268-93C6-7A71D9CB267A}"/>
              </a:ext>
            </a:extLst>
          </p:cNvPr>
          <p:cNvSpPr/>
          <p:nvPr/>
        </p:nvSpPr>
        <p:spPr>
          <a:xfrm flipH="1">
            <a:off x="4210236" y="985421"/>
            <a:ext cx="3667950" cy="1407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/>
              <a:t>CNN Transformers 8K Dataset</a:t>
            </a:r>
            <a:r>
              <a:rPr lang="en-US" sz="2400" dirty="0">
                <a:latin typeface="+mj-lt"/>
              </a:rPr>
              <a:t> </a:t>
            </a:r>
          </a:p>
          <a:p>
            <a:pPr>
              <a:lnSpc>
                <a:spcPct val="89000"/>
              </a:lnSpc>
            </a:pPr>
            <a:r>
              <a:rPr lang="en-US" sz="1200" dirty="0"/>
              <a:t>Transformer is a deep learning model that is self-sufficient and evaluates its input and output data representations and also supports attention mechanism.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3C6FB7-DCDE-4462-8A34-F34C4B943145}"/>
              </a:ext>
            </a:extLst>
          </p:cNvPr>
          <p:cNvSpPr/>
          <p:nvPr/>
        </p:nvSpPr>
        <p:spPr>
          <a:xfrm>
            <a:off x="8213168" y="4097256"/>
            <a:ext cx="3308272" cy="1282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/>
              <a:t>RESNET152 with LSTM</a:t>
            </a:r>
          </a:p>
          <a:p>
            <a:r>
              <a:rPr lang="en-US" sz="1400" dirty="0" err="1">
                <a:solidFill>
                  <a:srgbClr val="272E3A"/>
                </a:solidFill>
              </a:rPr>
              <a:t>ResNet</a:t>
            </a:r>
            <a:r>
              <a:rPr lang="en-US" sz="1400" dirty="0">
                <a:solidFill>
                  <a:srgbClr val="272E3A"/>
                </a:solidFill>
              </a:rPr>
              <a:t> is used for image feature extraction and LSTM is to build the sequence modeling.</a:t>
            </a:r>
            <a:br>
              <a:rPr lang="en-US" sz="1400" dirty="0"/>
            </a:br>
            <a:endParaRPr lang="en-US" sz="1400" dirty="0">
              <a:effectLst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5063D9-09AB-4161-BEC2-442495073D3A}"/>
              </a:ext>
            </a:extLst>
          </p:cNvPr>
          <p:cNvSpPr/>
          <p:nvPr/>
        </p:nvSpPr>
        <p:spPr>
          <a:xfrm>
            <a:off x="7600739" y="2171369"/>
            <a:ext cx="3681192" cy="1434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</a:pPr>
            <a:r>
              <a:rPr lang="en-US" sz="2400" dirty="0"/>
              <a:t>CNN Transformers 30K </a:t>
            </a:r>
          </a:p>
          <a:p>
            <a:pPr>
              <a:lnSpc>
                <a:spcPct val="89000"/>
              </a:lnSpc>
            </a:pPr>
            <a:r>
              <a:rPr lang="en-US" sz="1400" dirty="0"/>
              <a:t>Transformer is a deep learning model that is self-sufficient and evaluates its input and output data representations</a:t>
            </a:r>
            <a:r>
              <a:rPr lang="en-US" dirty="0"/>
              <a:t> </a:t>
            </a:r>
            <a:r>
              <a:rPr lang="en-US" sz="1400" dirty="0"/>
              <a:t>and also supports attention mechanism. </a:t>
            </a:r>
          </a:p>
          <a:p>
            <a:pPr>
              <a:lnSpc>
                <a:spcPct val="89000"/>
              </a:lnSpc>
            </a:pPr>
            <a:endParaRPr lang="en-US" sz="1400" dirty="0">
              <a:solidFill>
                <a:srgbClr val="272E3A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7C8E16-D3C0-4B27-91FB-27032F95B7E4}"/>
              </a:ext>
            </a:extLst>
          </p:cNvPr>
          <p:cNvSpPr txBox="1">
            <a:spLocks/>
          </p:cNvSpPr>
          <p:nvPr/>
        </p:nvSpPr>
        <p:spPr>
          <a:xfrm>
            <a:off x="3667958" y="551309"/>
            <a:ext cx="8450062" cy="43411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900" dirty="0">
                <a:solidFill>
                  <a:srgbClr val="81BC00"/>
                </a:solidFill>
                <a:latin typeface="Arial" charset="0"/>
                <a:cs typeface="Arial" charset="0"/>
              </a:rPr>
              <a:t>Exploring models with datasets</a:t>
            </a:r>
            <a:endParaRPr lang="en-US" sz="2900" dirty="0">
              <a:solidFill>
                <a:srgbClr val="81BC00"/>
              </a:solidFill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32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/>
      <p:bldP spid="11" grpId="0"/>
      <p:bldP spid="14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8A0E-4A8A-827D-9B5E-DC1BCA27A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656" y="433068"/>
            <a:ext cx="8191500" cy="531027"/>
          </a:xfrm>
        </p:spPr>
        <p:txBody>
          <a:bodyPr>
            <a:normAutofit/>
          </a:bodyPr>
          <a:lstStyle/>
          <a:p>
            <a:r>
              <a:rPr lang="en-IN" sz="2600" dirty="0">
                <a:solidFill>
                  <a:srgbClr val="81BC00"/>
                </a:solidFill>
                <a:latin typeface="Arial" charset="0"/>
                <a:cs typeface="Arial" charset="0"/>
              </a:rPr>
              <a:t>CNN Transformer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9C6A9-07AD-0E4F-7D11-A09D7504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28" y="1501519"/>
            <a:ext cx="9159556" cy="40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6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9472</TotalTime>
  <Words>1087</Words>
  <Application>Microsoft Office PowerPoint</Application>
  <PresentationFormat>Widescreen</PresentationFormat>
  <Paragraphs>269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Century Gothic</vt:lpstr>
      <vt:lpstr>Consolas</vt:lpstr>
      <vt:lpstr>Flaticon</vt:lpstr>
      <vt:lpstr>Open Sans Light</vt:lpstr>
      <vt:lpstr>Times New Roman</vt:lpstr>
      <vt:lpstr>Wingdings 3</vt:lpstr>
      <vt:lpstr>Vapor Trail</vt:lpstr>
      <vt:lpstr>Automatic Image Captioning</vt:lpstr>
      <vt:lpstr>Team Introduction</vt:lpstr>
      <vt:lpstr>Problem statement</vt:lpstr>
      <vt:lpstr>Overview</vt:lpstr>
      <vt:lpstr>MODEL ARCHITECTURE</vt:lpstr>
      <vt:lpstr>CNN Transformer model</vt:lpstr>
      <vt:lpstr>Process map</vt:lpstr>
      <vt:lpstr>PowerPoint Presentation</vt:lpstr>
      <vt:lpstr>CNN Transformer Training</vt:lpstr>
      <vt:lpstr>Metrics with Different models</vt:lpstr>
      <vt:lpstr>Deployment Architecture</vt:lpstr>
      <vt:lpstr>Model Deployment - UI</vt:lpstr>
      <vt:lpstr>User Interface screens</vt:lpstr>
      <vt:lpstr>Source / Version control management - GIT</vt:lpstr>
      <vt:lpstr>PowerPoint Presentation</vt:lpstr>
      <vt:lpstr>PowerPoint Presentation</vt:lpstr>
      <vt:lpstr>PowerPoint Presentation</vt:lpstr>
      <vt:lpstr>References</vt:lpstr>
      <vt:lpstr>PowerPoint Presentation</vt:lpstr>
      <vt:lpstr>Reference slides</vt:lpstr>
      <vt:lpstr>Stages In Machine Learning</vt:lpstr>
      <vt:lpstr>Architecture</vt:lpstr>
      <vt:lpstr>Building model in VSCode</vt:lpstr>
      <vt:lpstr>Challenges</vt:lpstr>
      <vt:lpstr>Next Activities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Image Captioning</dc:title>
  <dc:creator>Hari Krishna</dc:creator>
  <cp:lastModifiedBy>Hari Krishna</cp:lastModifiedBy>
  <cp:revision>145</cp:revision>
  <dcterms:created xsi:type="dcterms:W3CDTF">2022-07-12T15:14:48Z</dcterms:created>
  <dcterms:modified xsi:type="dcterms:W3CDTF">2022-09-10T04:43:39Z</dcterms:modified>
</cp:coreProperties>
</file>